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80" r:id="rId2"/>
    <p:sldId id="298" r:id="rId3"/>
    <p:sldId id="299" r:id="rId4"/>
    <p:sldId id="306" r:id="rId5"/>
    <p:sldId id="302" r:id="rId6"/>
    <p:sldId id="294" r:id="rId7"/>
    <p:sldId id="295" r:id="rId8"/>
    <p:sldId id="296" r:id="rId9"/>
    <p:sldId id="304" r:id="rId10"/>
    <p:sldId id="310" r:id="rId11"/>
    <p:sldId id="307" r:id="rId12"/>
    <p:sldId id="305" r:id="rId13"/>
    <p:sldId id="297" r:id="rId14"/>
    <p:sldId id="313" r:id="rId15"/>
    <p:sldId id="312" r:id="rId16"/>
    <p:sldId id="308" r:id="rId17"/>
    <p:sldId id="309" r:id="rId18"/>
    <p:sldId id="311" r:id="rId19"/>
    <p:sldId id="261" r:id="rId2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E8F0F5-EB5D-4118-A008-ACAD954BC40D}" v="1" dt="2024-03-01T07:39:02.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1069" autoAdjust="0"/>
  </p:normalViewPr>
  <p:slideViewPr>
    <p:cSldViewPr snapToGrid="0">
      <p:cViewPr varScale="1">
        <p:scale>
          <a:sx n="140" d="100"/>
          <a:sy n="140" d="100"/>
        </p:scale>
        <p:origin x="3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kant Nehete" userId="79d2b412f6163c96" providerId="LiveId" clId="{9FE8F0F5-EB5D-4118-A008-ACAD954BC40D}"/>
    <pc:docChg chg="addSld delSld modSld sldOrd">
      <pc:chgData name="Hemkant Nehete" userId="79d2b412f6163c96" providerId="LiveId" clId="{9FE8F0F5-EB5D-4118-A008-ACAD954BC40D}" dt="2024-03-01T07:39:42.925" v="11"/>
      <pc:docMkLst>
        <pc:docMk/>
      </pc:docMkLst>
      <pc:sldChg chg="modSp new del">
        <pc:chgData name="Hemkant Nehete" userId="79d2b412f6163c96" providerId="LiveId" clId="{9FE8F0F5-EB5D-4118-A008-ACAD954BC40D}" dt="2024-03-01T07:39:09.415" v="3" actId="47"/>
        <pc:sldMkLst>
          <pc:docMk/>
          <pc:sldMk cId="1045492384" sldId="256"/>
        </pc:sldMkLst>
        <pc:spChg chg="mod">
          <ac:chgData name="Hemkant Nehete" userId="79d2b412f6163c96" providerId="LiveId" clId="{9FE8F0F5-EB5D-4118-A008-ACAD954BC40D}" dt="2024-03-01T07:39:02" v="1"/>
          <ac:spMkLst>
            <pc:docMk/>
            <pc:sldMk cId="1045492384" sldId="256"/>
            <ac:spMk id="2" creationId="{27A1B3E2-8B0E-F9F3-0011-5C980C68C4CB}"/>
          </ac:spMkLst>
        </pc:spChg>
        <pc:spChg chg="mod">
          <ac:chgData name="Hemkant Nehete" userId="79d2b412f6163c96" providerId="LiveId" clId="{9FE8F0F5-EB5D-4118-A008-ACAD954BC40D}" dt="2024-03-01T07:39:02" v="1"/>
          <ac:spMkLst>
            <pc:docMk/>
            <pc:sldMk cId="1045492384" sldId="256"/>
            <ac:spMk id="3" creationId="{9C68D574-180A-3EBC-B329-3E4324AB125D}"/>
          </ac:spMkLst>
        </pc:spChg>
      </pc:sldChg>
      <pc:sldChg chg="new">
        <pc:chgData name="Hemkant Nehete" userId="79d2b412f6163c96" providerId="LiveId" clId="{9FE8F0F5-EB5D-4118-A008-ACAD954BC40D}" dt="2024-03-01T07:39:07.321" v="2" actId="680"/>
        <pc:sldMkLst>
          <pc:docMk/>
          <pc:sldMk cId="1501932980" sldId="257"/>
        </pc:sldMkLst>
      </pc:sldChg>
      <pc:sldChg chg="new">
        <pc:chgData name="Hemkant Nehete" userId="79d2b412f6163c96" providerId="LiveId" clId="{9FE8F0F5-EB5D-4118-A008-ACAD954BC40D}" dt="2024-03-01T07:39:12.266" v="4" actId="680"/>
        <pc:sldMkLst>
          <pc:docMk/>
          <pc:sldMk cId="791536280" sldId="258"/>
        </pc:sldMkLst>
      </pc:sldChg>
      <pc:sldChg chg="new">
        <pc:chgData name="Hemkant Nehete" userId="79d2b412f6163c96" providerId="LiveId" clId="{9FE8F0F5-EB5D-4118-A008-ACAD954BC40D}" dt="2024-03-01T07:39:17.701" v="5" actId="680"/>
        <pc:sldMkLst>
          <pc:docMk/>
          <pc:sldMk cId="492664164" sldId="259"/>
        </pc:sldMkLst>
      </pc:sldChg>
      <pc:sldChg chg="new ord">
        <pc:chgData name="Hemkant Nehete" userId="79d2b412f6163c96" providerId="LiveId" clId="{9FE8F0F5-EB5D-4118-A008-ACAD954BC40D}" dt="2024-03-01T07:39:42.925" v="11"/>
        <pc:sldMkLst>
          <pc:docMk/>
          <pc:sldMk cId="2311516110" sldId="260"/>
        </pc:sldMkLst>
      </pc:sldChg>
      <pc:sldChg chg="new">
        <pc:chgData name="Hemkant Nehete" userId="79d2b412f6163c96" providerId="LiveId" clId="{9FE8F0F5-EB5D-4118-A008-ACAD954BC40D}" dt="2024-03-01T07:39:25.322" v="7" actId="680"/>
        <pc:sldMkLst>
          <pc:docMk/>
          <pc:sldMk cId="2132444181" sldId="261"/>
        </pc:sldMkLst>
      </pc:sldChg>
      <pc:sldChg chg="new del">
        <pc:chgData name="Hemkant Nehete" userId="79d2b412f6163c96" providerId="LiveId" clId="{9FE8F0F5-EB5D-4118-A008-ACAD954BC40D}" dt="2024-03-01T07:39:36.231" v="9" actId="47"/>
        <pc:sldMkLst>
          <pc:docMk/>
          <pc:sldMk cId="96810846" sldId="262"/>
        </pc:sldMkLst>
      </pc:sldChg>
      <pc:sldMasterChg chg="delSldLayout">
        <pc:chgData name="Hemkant Nehete" userId="79d2b412f6163c96" providerId="LiveId" clId="{9FE8F0F5-EB5D-4118-A008-ACAD954BC40D}" dt="2024-03-01T07:39:36.231" v="9" actId="47"/>
        <pc:sldMasterMkLst>
          <pc:docMk/>
          <pc:sldMasterMk cId="701283909" sldId="2147483660"/>
        </pc:sldMasterMkLst>
        <pc:sldLayoutChg chg="del">
          <pc:chgData name="Hemkant Nehete" userId="79d2b412f6163c96" providerId="LiveId" clId="{9FE8F0F5-EB5D-4118-A008-ACAD954BC40D}" dt="2024-03-01T07:39:09.415" v="3" actId="47"/>
          <pc:sldLayoutMkLst>
            <pc:docMk/>
            <pc:sldMasterMk cId="701283909" sldId="2147483660"/>
            <pc:sldLayoutMk cId="94082603" sldId="2147483666"/>
          </pc:sldLayoutMkLst>
        </pc:sldLayoutChg>
        <pc:sldLayoutChg chg="del">
          <pc:chgData name="Hemkant Nehete" userId="79d2b412f6163c96" providerId="LiveId" clId="{9FE8F0F5-EB5D-4118-A008-ACAD954BC40D}" dt="2024-03-01T07:39:36.231" v="9" actId="47"/>
          <pc:sldLayoutMkLst>
            <pc:docMk/>
            <pc:sldMasterMk cId="701283909" sldId="2147483660"/>
            <pc:sldLayoutMk cId="2726767138"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E8924-B52D-4126-AFEA-191F225CC10A}" type="datetimeFigureOut">
              <a:rPr lang="en-US" smtClean="0"/>
              <a:t>4/17/25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D9589-CD9B-40AF-9656-46B6FA0F7D51}" type="slidenum">
              <a:rPr lang="en-US" smtClean="0"/>
              <a:t>‹#›</a:t>
            </a:fld>
            <a:endParaRPr lang="en-US"/>
          </a:p>
        </p:txBody>
      </p:sp>
    </p:spTree>
    <p:extLst>
      <p:ext uri="{BB962C8B-B14F-4D97-AF65-F5344CB8AC3E}">
        <p14:creationId xmlns:p14="http://schemas.microsoft.com/office/powerpoint/2010/main" val="2891671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5D9589-CD9B-40AF-9656-46B6FA0F7D51}" type="slidenum">
              <a:rPr lang="en-US" smtClean="0"/>
              <a:t>1</a:t>
            </a:fld>
            <a:endParaRPr lang="en-US"/>
          </a:p>
        </p:txBody>
      </p:sp>
    </p:spTree>
    <p:extLst>
      <p:ext uri="{BB962C8B-B14F-4D97-AF65-F5344CB8AC3E}">
        <p14:creationId xmlns:p14="http://schemas.microsoft.com/office/powerpoint/2010/main" val="1378612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5D9589-CD9B-40AF-9656-46B6FA0F7D51}" type="slidenum">
              <a:rPr lang="en-US" smtClean="0"/>
              <a:t>3</a:t>
            </a:fld>
            <a:endParaRPr lang="en-US"/>
          </a:p>
        </p:txBody>
      </p:sp>
    </p:spTree>
    <p:extLst>
      <p:ext uri="{BB962C8B-B14F-4D97-AF65-F5344CB8AC3E}">
        <p14:creationId xmlns:p14="http://schemas.microsoft.com/office/powerpoint/2010/main" val="3398660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5D9589-CD9B-40AF-9656-46B6FA0F7D51}" type="slidenum">
              <a:rPr lang="en-US" smtClean="0"/>
              <a:t>4</a:t>
            </a:fld>
            <a:endParaRPr lang="en-US"/>
          </a:p>
        </p:txBody>
      </p:sp>
    </p:spTree>
    <p:extLst>
      <p:ext uri="{BB962C8B-B14F-4D97-AF65-F5344CB8AC3E}">
        <p14:creationId xmlns:p14="http://schemas.microsoft.com/office/powerpoint/2010/main" val="3926569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5D9589-CD9B-40AF-9656-46B6FA0F7D51}" type="slidenum">
              <a:rPr lang="en-US" smtClean="0"/>
              <a:t>12</a:t>
            </a:fld>
            <a:endParaRPr lang="en-US"/>
          </a:p>
        </p:txBody>
      </p:sp>
    </p:spTree>
    <p:extLst>
      <p:ext uri="{BB962C8B-B14F-4D97-AF65-F5344CB8AC3E}">
        <p14:creationId xmlns:p14="http://schemas.microsoft.com/office/powerpoint/2010/main" val="271723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5D9589-CD9B-40AF-9656-46B6FA0F7D51}" type="slidenum">
              <a:rPr lang="en-US" smtClean="0"/>
              <a:t>18</a:t>
            </a:fld>
            <a:endParaRPr lang="en-US"/>
          </a:p>
        </p:txBody>
      </p:sp>
    </p:spTree>
    <p:extLst>
      <p:ext uri="{BB962C8B-B14F-4D97-AF65-F5344CB8AC3E}">
        <p14:creationId xmlns:p14="http://schemas.microsoft.com/office/powerpoint/2010/main" val="2224457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tangle 6"/>
          <p:cNvSpPr/>
          <p:nvPr/>
        </p:nvSpPr>
        <p:spPr>
          <a:xfrm>
            <a:off x="1" y="0"/>
            <a:ext cx="12203372" cy="736270"/>
          </a:xfrm>
          <a:prstGeom prst="rect">
            <a:avLst/>
          </a:prstGeom>
          <a:gradFill>
            <a:gsLst>
              <a:gs pos="1000">
                <a:srgbClr val="166018"/>
              </a:gs>
              <a:gs pos="52000">
                <a:srgbClr val="00B0F0"/>
              </a:gs>
              <a:gs pos="100000">
                <a:schemeClr val="tx2">
                  <a:lumMod val="75000"/>
                </a:schemeClr>
              </a:gs>
              <a:gs pos="100000">
                <a:srgbClr val="4D080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prstClr val="white"/>
                </a:solidFill>
                <a:latin typeface="Franklin Gothic Demi" pitchFamily="34" charset="0"/>
              </a:rPr>
              <a:t>INDIAN INSTITUTE OF TECHNOLOGY ROORKEE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527" y="-1281"/>
            <a:ext cx="1007771" cy="732103"/>
          </a:xfrm>
          <a:prstGeom prst="rect">
            <a:avLst/>
          </a:prstGeom>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5006150"/>
            <a:ext cx="12178303" cy="185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8538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885714" y="-1480"/>
            <a:ext cx="1306287" cy="961360"/>
          </a:xfrm>
          <a:prstGeom prst="rect">
            <a:avLst/>
          </a:prstGeom>
        </p:spPr>
      </p:pic>
      <p:cxnSp>
        <p:nvCxnSpPr>
          <p:cNvPr id="8" name="Straight Connector 7"/>
          <p:cNvCxnSpPr/>
          <p:nvPr/>
        </p:nvCxnSpPr>
        <p:spPr>
          <a:xfrm>
            <a:off x="0" y="990600"/>
            <a:ext cx="12192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6756400"/>
            <a:ext cx="12192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2263" y="6447292"/>
            <a:ext cx="22225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lide Number Placeholder 5"/>
          <p:cNvSpPr txBox="1">
            <a:spLocks/>
          </p:cNvSpPr>
          <p:nvPr/>
        </p:nvSpPr>
        <p:spPr>
          <a:xfrm>
            <a:off x="11176001" y="6607628"/>
            <a:ext cx="1016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z="1400" smtClean="0"/>
              <a:pPr algn="r">
                <a:defRPr/>
              </a:pPr>
              <a:t>‹#›</a:t>
            </a:fld>
            <a:endParaRPr lang="en-US" altLang="en-US" sz="1400" dirty="0"/>
          </a:p>
        </p:txBody>
      </p:sp>
      <p:sp>
        <p:nvSpPr>
          <p:cNvPr id="11" name="Title 1"/>
          <p:cNvSpPr>
            <a:spLocks noGrp="1"/>
          </p:cNvSpPr>
          <p:nvPr>
            <p:ph type="title"/>
          </p:nvPr>
        </p:nvSpPr>
        <p:spPr>
          <a:xfrm>
            <a:off x="240872" y="202991"/>
            <a:ext cx="9389440" cy="554587"/>
          </a:xfrm>
        </p:spPr>
        <p:txBody>
          <a:bodyPr/>
          <a:lstStyle>
            <a:lvl1pPr algn="l">
              <a:defRPr sz="3200" b="1"/>
            </a:lvl1pPr>
          </a:lstStyle>
          <a:p>
            <a:r>
              <a:rPr lang="en-US"/>
              <a:t>Click to edit Master title style</a:t>
            </a:r>
            <a:endParaRPr lang="en-IN" dirty="0"/>
          </a:p>
        </p:txBody>
      </p:sp>
    </p:spTree>
    <p:extLst>
      <p:ext uri="{BB962C8B-B14F-4D97-AF65-F5344CB8AC3E}">
        <p14:creationId xmlns:p14="http://schemas.microsoft.com/office/powerpoint/2010/main" val="96124909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lum bright="3000"/>
          </a:blip>
          <a:stretch>
            <a:fillRect/>
          </a:stretch>
        </p:blipFill>
        <p:spPr>
          <a:xfrm>
            <a:off x="2497430" y="2118212"/>
            <a:ext cx="7095541" cy="3510576"/>
          </a:xfrm>
          <a:prstGeom prst="rect">
            <a:avLst/>
          </a:prstGeom>
        </p:spPr>
      </p:pic>
      <p:sp>
        <p:nvSpPr>
          <p:cNvPr id="2" name="Title 1"/>
          <p:cNvSpPr>
            <a:spLocks noGrp="1"/>
          </p:cNvSpPr>
          <p:nvPr>
            <p:ph type="title"/>
          </p:nvPr>
        </p:nvSpPr>
        <p:spPr>
          <a:xfrm>
            <a:off x="240872" y="202991"/>
            <a:ext cx="9389440" cy="554587"/>
          </a:xfrm>
        </p:spPr>
        <p:txBody>
          <a:bodyPr/>
          <a:lstStyle>
            <a:lvl1pPr algn="l">
              <a:defRPr sz="3200" b="1"/>
            </a:lvl1pPr>
          </a:lstStyle>
          <a:p>
            <a:r>
              <a:rPr lang="en-US"/>
              <a:t>Click to edit Master title style</a:t>
            </a:r>
            <a:endParaRPr lang="en-IN" dirty="0"/>
          </a:p>
        </p:txBody>
      </p:sp>
      <p:sp>
        <p:nvSpPr>
          <p:cNvPr id="3" name="Text Placeholder 2"/>
          <p:cNvSpPr>
            <a:spLocks noGrp="1"/>
          </p:cNvSpPr>
          <p:nvPr>
            <p:ph type="body" idx="1"/>
          </p:nvPr>
        </p:nvSpPr>
        <p:spPr>
          <a:xfrm>
            <a:off x="240872" y="1132413"/>
            <a:ext cx="5718139" cy="480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40872" y="1613044"/>
            <a:ext cx="5718139"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5" name="Text Placeholder 4"/>
          <p:cNvSpPr>
            <a:spLocks noGrp="1"/>
          </p:cNvSpPr>
          <p:nvPr>
            <p:ph type="body" sz="quarter" idx="3"/>
          </p:nvPr>
        </p:nvSpPr>
        <p:spPr>
          <a:xfrm>
            <a:off x="6193368" y="1125167"/>
            <a:ext cx="5656161" cy="4878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613044"/>
            <a:ext cx="5656161"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pic>
        <p:nvPicPr>
          <p:cNvPr id="10" name="Picture 9"/>
          <p:cNvPicPr>
            <a:picLocks noChangeAspect="1"/>
          </p:cNvPicPr>
          <p:nvPr/>
        </p:nvPicPr>
        <p:blipFill>
          <a:blip r:embed="rId3"/>
          <a:stretch>
            <a:fillRect/>
          </a:stretch>
        </p:blipFill>
        <p:spPr>
          <a:xfrm>
            <a:off x="10885714" y="-1480"/>
            <a:ext cx="1306287" cy="961360"/>
          </a:xfrm>
          <a:prstGeom prst="rect">
            <a:avLst/>
          </a:prstGeom>
        </p:spPr>
      </p:pic>
      <p:cxnSp>
        <p:nvCxnSpPr>
          <p:cNvPr id="11" name="Straight Connector 10"/>
          <p:cNvCxnSpPr/>
          <p:nvPr/>
        </p:nvCxnSpPr>
        <p:spPr>
          <a:xfrm>
            <a:off x="0" y="990600"/>
            <a:ext cx="12192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756400"/>
            <a:ext cx="12192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2263" y="6447292"/>
            <a:ext cx="22225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txBox="1">
            <a:spLocks/>
          </p:cNvSpPr>
          <p:nvPr/>
        </p:nvSpPr>
        <p:spPr>
          <a:xfrm>
            <a:off x="11176001" y="6607628"/>
            <a:ext cx="1016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z="1400" smtClean="0"/>
              <a:pPr algn="r">
                <a:defRPr/>
              </a:pPr>
              <a:t>‹#›</a:t>
            </a:fld>
            <a:endParaRPr lang="en-US" altLang="en-US" sz="1400" dirty="0"/>
          </a:p>
        </p:txBody>
      </p:sp>
    </p:spTree>
    <p:extLst>
      <p:ext uri="{BB962C8B-B14F-4D97-AF65-F5344CB8AC3E}">
        <p14:creationId xmlns:p14="http://schemas.microsoft.com/office/powerpoint/2010/main" val="3828292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lum bright="3000"/>
          </a:blip>
          <a:stretch>
            <a:fillRect/>
          </a:stretch>
        </p:blipFill>
        <p:spPr>
          <a:xfrm>
            <a:off x="2497430" y="2118212"/>
            <a:ext cx="7095541" cy="3510576"/>
          </a:xfrm>
          <a:prstGeom prst="rect">
            <a:avLst/>
          </a:prstGeom>
        </p:spPr>
      </p:pic>
      <p:pic>
        <p:nvPicPr>
          <p:cNvPr id="6" name="Picture 5"/>
          <p:cNvPicPr>
            <a:picLocks noChangeAspect="1"/>
          </p:cNvPicPr>
          <p:nvPr/>
        </p:nvPicPr>
        <p:blipFill>
          <a:blip r:embed="rId3"/>
          <a:stretch>
            <a:fillRect/>
          </a:stretch>
        </p:blipFill>
        <p:spPr>
          <a:xfrm>
            <a:off x="10885714" y="-1480"/>
            <a:ext cx="1306287" cy="961360"/>
          </a:xfrm>
          <a:prstGeom prst="rect">
            <a:avLst/>
          </a:prstGeom>
        </p:spPr>
      </p:pic>
      <p:cxnSp>
        <p:nvCxnSpPr>
          <p:cNvPr id="7" name="Straight Connector 6"/>
          <p:cNvCxnSpPr/>
          <p:nvPr/>
        </p:nvCxnSpPr>
        <p:spPr>
          <a:xfrm>
            <a:off x="0" y="990600"/>
            <a:ext cx="12192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756400"/>
            <a:ext cx="12192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2263" y="6447292"/>
            <a:ext cx="22225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11176001" y="6607628"/>
            <a:ext cx="1016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z="1400" smtClean="0"/>
              <a:pPr algn="r">
                <a:defRPr/>
              </a:pPr>
              <a:t>‹#›</a:t>
            </a:fld>
            <a:endParaRPr lang="en-US" altLang="en-US" sz="1400" dirty="0"/>
          </a:p>
        </p:txBody>
      </p:sp>
    </p:spTree>
    <p:extLst>
      <p:ext uri="{BB962C8B-B14F-4D97-AF65-F5344CB8AC3E}">
        <p14:creationId xmlns:p14="http://schemas.microsoft.com/office/powerpoint/2010/main" val="204369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ast Slide">
    <p:spTree>
      <p:nvGrpSpPr>
        <p:cNvPr id="1" name=""/>
        <p:cNvGrpSpPr/>
        <p:nvPr/>
      </p:nvGrpSpPr>
      <p:grpSpPr>
        <a:xfrm>
          <a:off x="0" y="0"/>
          <a:ext cx="0" cy="0"/>
          <a:chOff x="0" y="0"/>
          <a:chExt cx="0" cy="0"/>
        </a:xfrm>
      </p:grpSpPr>
      <p:sp>
        <p:nvSpPr>
          <p:cNvPr id="17" name="Slide Number Placeholder 5"/>
          <p:cNvSpPr txBox="1">
            <a:spLocks/>
          </p:cNvSpPr>
          <p:nvPr/>
        </p:nvSpPr>
        <p:spPr>
          <a:xfrm>
            <a:off x="11176001" y="6607628"/>
            <a:ext cx="1016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z="1400" smtClean="0"/>
              <a:pPr algn="r">
                <a:defRPr/>
              </a:pPr>
              <a:t>‹#›</a:t>
            </a:fld>
            <a:endParaRPr lang="en-US" altLang="en-US" sz="1400" dirty="0"/>
          </a:p>
        </p:txBody>
      </p:sp>
      <p:sp>
        <p:nvSpPr>
          <p:cNvPr id="11" name="Title 1"/>
          <p:cNvSpPr>
            <a:spLocks noGrp="1"/>
          </p:cNvSpPr>
          <p:nvPr>
            <p:ph type="title" hasCustomPrompt="1"/>
          </p:nvPr>
        </p:nvSpPr>
        <p:spPr>
          <a:xfrm>
            <a:off x="4485218" y="2971801"/>
            <a:ext cx="3270249" cy="711200"/>
          </a:xfrm>
        </p:spPr>
        <p:txBody>
          <a:bodyPr anchor="t"/>
          <a:lstStyle>
            <a:lvl1pPr algn="ctr">
              <a:defRPr sz="3600" b="1" cap="none"/>
            </a:lvl1pPr>
          </a:lstStyle>
          <a:p>
            <a:r>
              <a:rPr lang="en-US" dirty="0"/>
              <a:t>Thanks…</a:t>
            </a:r>
            <a:endParaRPr lang="en-IN" dirty="0"/>
          </a:p>
        </p:txBody>
      </p:sp>
      <p:cxnSp>
        <p:nvCxnSpPr>
          <p:cNvPr id="12" name="Straight Connector 11"/>
          <p:cNvCxnSpPr/>
          <p:nvPr/>
        </p:nvCxnSpPr>
        <p:spPr>
          <a:xfrm>
            <a:off x="4794033" y="3619535"/>
            <a:ext cx="2679404"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9496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fld id="{B8BFC428-C56D-4F87-BCE6-DFD123CF267F}" type="datetimeFigureOut">
              <a:rPr lang="en-IN" smtClean="0"/>
              <a:t>17/04/25</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0" hangingPunct="0">
              <a:defRPr sz="1200">
                <a:solidFill>
                  <a:schemeClr val="tx1">
                    <a:tint val="75000"/>
                  </a:schemeClr>
                </a:solidFill>
                <a:cs typeface="+mn-cs"/>
              </a:defRPr>
            </a:lvl1pPr>
          </a:lstStyle>
          <a:p>
            <a:fld id="{4468EC5F-9863-4A7E-8D0C-38697EF59954}" type="slidenum">
              <a:rPr lang="en-IN" smtClean="0"/>
              <a:t>‹#›</a:t>
            </a:fld>
            <a:endParaRPr lang="en-IN"/>
          </a:p>
        </p:txBody>
      </p:sp>
    </p:spTree>
    <p:extLst>
      <p:ext uri="{BB962C8B-B14F-4D97-AF65-F5344CB8AC3E}">
        <p14:creationId xmlns:p14="http://schemas.microsoft.com/office/powerpoint/2010/main" val="701283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Gaurav_vp@ee.iitr.ac.in" TargetMode="External"/><Relationship Id="rId3" Type="http://schemas.openxmlformats.org/officeDocument/2006/relationships/hyperlink" Target="mailto:manoj.tripathy@ee.iitr.ac.in" TargetMode="External"/><Relationship Id="rId7" Type="http://schemas.openxmlformats.org/officeDocument/2006/relationships/hyperlink" Target="mailto:Shubham_k@ee.iitr.ac.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Anjali_d@ee.iitr.ac.in" TargetMode="External"/><Relationship Id="rId5" Type="http://schemas.openxmlformats.org/officeDocument/2006/relationships/hyperlink" Target="mailto:priyanshi_a@ee.iitr.ac.in" TargetMode="External"/><Relationship Id="rId4" Type="http://schemas.openxmlformats.org/officeDocument/2006/relationships/hyperlink" Target="mailto:nikhil_bs@hre.iitr.ac.in" TargetMode="External"/><Relationship Id="rId9" Type="http://schemas.openxmlformats.org/officeDocument/2006/relationships/hyperlink" Target="mailto:ram_s@ee.iitr.ac.i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ics2025nith.com/"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358" y="781891"/>
            <a:ext cx="11217281" cy="1692771"/>
          </a:xfrm>
          <a:prstGeom prst="rect">
            <a:avLst/>
          </a:prstGeom>
        </p:spPr>
        <p:txBody>
          <a:bodyPr wrap="square">
            <a:spAutoFit/>
          </a:bodyPr>
          <a:lstStyle/>
          <a:p>
            <a:pPr lvl="0" algn="ctr">
              <a:spcBef>
                <a:spcPts val="0"/>
              </a:spcBef>
              <a:spcAft>
                <a:spcPts val="0"/>
              </a:spcAft>
            </a:pPr>
            <a:r>
              <a:rPr lang="en-US" sz="2000" b="1" u="sng" dirty="0"/>
              <a:t>Subject: EEL 519 (AI and ML Tools)</a:t>
            </a:r>
          </a:p>
          <a:p>
            <a:pPr lvl="0" algn="ctr">
              <a:spcBef>
                <a:spcPts val="0"/>
              </a:spcBef>
              <a:spcAft>
                <a:spcPts val="0"/>
              </a:spcAft>
            </a:pPr>
            <a:endParaRPr lang="en-US" sz="2000" b="1" dirty="0"/>
          </a:p>
          <a:p>
            <a:pPr algn="ctr"/>
            <a:r>
              <a:rPr lang="en-IN" sz="2000" b="1" dirty="0"/>
              <a:t>An Innovative Machine Learning Framework for Feature Optimization and Anomaly Detection in PMU-Based Power Transmission System</a:t>
            </a:r>
          </a:p>
          <a:p>
            <a:pPr lvl="0" algn="ctr">
              <a:spcBef>
                <a:spcPts val="0"/>
              </a:spcBef>
              <a:spcAft>
                <a:spcPts val="0"/>
              </a:spcAft>
            </a:pPr>
            <a:endParaRPr lang="en-US" sz="2400" b="1" dirty="0"/>
          </a:p>
        </p:txBody>
      </p:sp>
      <p:sp>
        <p:nvSpPr>
          <p:cNvPr id="3" name="Rectangle 2">
            <a:extLst>
              <a:ext uri="{FF2B5EF4-FFF2-40B4-BE49-F238E27FC236}">
                <a16:creationId xmlns:a16="http://schemas.microsoft.com/office/drawing/2014/main" id="{369A290F-D37C-A75D-727D-2E4A9098C3AE}"/>
              </a:ext>
            </a:extLst>
          </p:cNvPr>
          <p:cNvSpPr/>
          <p:nvPr/>
        </p:nvSpPr>
        <p:spPr>
          <a:xfrm>
            <a:off x="8067435" y="3755372"/>
            <a:ext cx="3468209" cy="1631216"/>
          </a:xfrm>
          <a:prstGeom prst="rect">
            <a:avLst/>
          </a:prstGeom>
        </p:spPr>
        <p:txBody>
          <a:bodyPr wrap="square">
            <a:spAutoFit/>
          </a:bodyPr>
          <a:lstStyle/>
          <a:p>
            <a:pPr lvl="0">
              <a:spcBef>
                <a:spcPts val="0"/>
              </a:spcBef>
              <a:spcAft>
                <a:spcPts val="0"/>
              </a:spcAft>
            </a:pPr>
            <a:r>
              <a:rPr lang="en-US" sz="1600" b="1" dirty="0"/>
              <a:t>Presented To:</a:t>
            </a:r>
          </a:p>
          <a:p>
            <a:pPr lvl="0">
              <a:spcBef>
                <a:spcPts val="0"/>
              </a:spcBef>
              <a:spcAft>
                <a:spcPts val="0"/>
              </a:spcAft>
            </a:pPr>
            <a:r>
              <a:rPr lang="en-US" sz="1400" dirty="0"/>
              <a:t>Dr. Manoj Tripathy </a:t>
            </a:r>
          </a:p>
          <a:p>
            <a:pPr lvl="0">
              <a:spcBef>
                <a:spcPts val="0"/>
              </a:spcBef>
              <a:spcAft>
                <a:spcPts val="0"/>
              </a:spcAft>
            </a:pPr>
            <a:r>
              <a:rPr lang="en-US" sz="1400" dirty="0"/>
              <a:t>Department of Electrical </a:t>
            </a:r>
            <a:r>
              <a:rPr lang="en-US" sz="1400" dirty="0" err="1"/>
              <a:t>Engg</a:t>
            </a:r>
            <a:r>
              <a:rPr lang="en-US" sz="1400" dirty="0"/>
              <a:t> Indian Institute of Technology, Roorkee Uttarakhand, India </a:t>
            </a:r>
            <a:r>
              <a:rPr lang="en-US" sz="1400" dirty="0">
                <a:hlinkClick r:id="rId3"/>
              </a:rPr>
              <a:t>manoj.tripathy@ee.iitr.ac.in</a:t>
            </a:r>
            <a:endParaRPr lang="en-US" sz="1400" dirty="0"/>
          </a:p>
          <a:p>
            <a:pPr lvl="0">
              <a:spcBef>
                <a:spcPts val="0"/>
              </a:spcBef>
              <a:spcAft>
                <a:spcPts val="0"/>
              </a:spcAft>
            </a:pPr>
            <a:endParaRPr lang="en-US" sz="1400" dirty="0"/>
          </a:p>
        </p:txBody>
      </p:sp>
      <p:graphicFrame>
        <p:nvGraphicFramePr>
          <p:cNvPr id="4" name="Table 3">
            <a:extLst>
              <a:ext uri="{FF2B5EF4-FFF2-40B4-BE49-F238E27FC236}">
                <a16:creationId xmlns:a16="http://schemas.microsoft.com/office/drawing/2014/main" id="{DC3870C8-9DDB-C57F-823F-033123FCB70A}"/>
              </a:ext>
            </a:extLst>
          </p:cNvPr>
          <p:cNvGraphicFramePr>
            <a:graphicFrameLocks noGrp="1"/>
          </p:cNvGraphicFramePr>
          <p:nvPr>
            <p:extLst>
              <p:ext uri="{D42A27DB-BD31-4B8C-83A1-F6EECF244321}">
                <p14:modId xmlns:p14="http://schemas.microsoft.com/office/powerpoint/2010/main" val="1718277109"/>
              </p:ext>
            </p:extLst>
          </p:nvPr>
        </p:nvGraphicFramePr>
        <p:xfrm>
          <a:off x="487358" y="2697480"/>
          <a:ext cx="11424919" cy="944880"/>
        </p:xfrm>
        <a:graphic>
          <a:graphicData uri="http://schemas.openxmlformats.org/drawingml/2006/table">
            <a:tbl>
              <a:tblPr firstRow="1" bandRow="1">
                <a:tableStyleId>{2D5ABB26-0587-4C30-8999-92F81FD0307C}</a:tableStyleId>
              </a:tblPr>
              <a:tblGrid>
                <a:gridCol w="2134615">
                  <a:extLst>
                    <a:ext uri="{9D8B030D-6E8A-4147-A177-3AD203B41FA5}">
                      <a16:colId xmlns:a16="http://schemas.microsoft.com/office/drawing/2014/main" val="1161079666"/>
                    </a:ext>
                  </a:extLst>
                </a:gridCol>
                <a:gridCol w="2322576">
                  <a:extLst>
                    <a:ext uri="{9D8B030D-6E8A-4147-A177-3AD203B41FA5}">
                      <a16:colId xmlns:a16="http://schemas.microsoft.com/office/drawing/2014/main" val="889345195"/>
                    </a:ext>
                  </a:extLst>
                </a:gridCol>
                <a:gridCol w="2322576">
                  <a:extLst>
                    <a:ext uri="{9D8B030D-6E8A-4147-A177-3AD203B41FA5}">
                      <a16:colId xmlns:a16="http://schemas.microsoft.com/office/drawing/2014/main" val="214317388"/>
                    </a:ext>
                  </a:extLst>
                </a:gridCol>
                <a:gridCol w="2322576">
                  <a:extLst>
                    <a:ext uri="{9D8B030D-6E8A-4147-A177-3AD203B41FA5}">
                      <a16:colId xmlns:a16="http://schemas.microsoft.com/office/drawing/2014/main" val="3529900040"/>
                    </a:ext>
                  </a:extLst>
                </a:gridCol>
                <a:gridCol w="2322576">
                  <a:extLst>
                    <a:ext uri="{9D8B030D-6E8A-4147-A177-3AD203B41FA5}">
                      <a16:colId xmlns:a16="http://schemas.microsoft.com/office/drawing/2014/main" val="1478402514"/>
                    </a:ext>
                  </a:extLst>
                </a:gridCol>
              </a:tblGrid>
              <a:tr h="370840">
                <a:tc>
                  <a:txBody>
                    <a:bodyPr/>
                    <a:lstStyle/>
                    <a:p>
                      <a:r>
                        <a:rPr lang="en-US" sz="1400" i="0" dirty="0"/>
                        <a:t>Nikhil B Sardar (PhD)</a:t>
                      </a:r>
                    </a:p>
                    <a:p>
                      <a:r>
                        <a:rPr lang="en-US" sz="1400" i="0" dirty="0"/>
                        <a:t>Department of HRE,IITR</a:t>
                      </a:r>
                    </a:p>
                    <a:p>
                      <a:r>
                        <a:rPr lang="en-US" sz="1400" i="1" dirty="0">
                          <a:hlinkClick r:id="rId4"/>
                        </a:rPr>
                        <a:t>nikhil_bs@hre.iitr.ac.in</a:t>
                      </a:r>
                      <a:endParaRPr lang="en-US" sz="1400" i="1" dirty="0"/>
                    </a:p>
                    <a:p>
                      <a:endParaRPr lang="en-US" sz="1400" i="1" dirty="0"/>
                    </a:p>
                  </a:txBody>
                  <a:tcPr/>
                </a:tc>
                <a:tc>
                  <a:txBody>
                    <a:bodyPr/>
                    <a:lstStyle/>
                    <a:p>
                      <a:r>
                        <a:rPr lang="en-US" sz="1400" dirty="0"/>
                        <a:t>Priyanshi Agarwal (PhD) Department of EE,IITR</a:t>
                      </a:r>
                    </a:p>
                    <a:p>
                      <a:r>
                        <a:rPr lang="en-US" sz="1400" dirty="0">
                          <a:hlinkClick r:id="rId5"/>
                        </a:rPr>
                        <a:t>priyanshi_a@ee.iitr.ac.in</a:t>
                      </a:r>
                      <a:endParaRPr lang="en-US" sz="1400" i="1" dirty="0"/>
                    </a:p>
                    <a:p>
                      <a:endParaRPr lang="en-US" sz="1400" dirty="0"/>
                    </a:p>
                  </a:txBody>
                  <a:tcPr/>
                </a:tc>
                <a:tc>
                  <a:txBody>
                    <a:bodyPr/>
                    <a:lstStyle/>
                    <a:p>
                      <a:r>
                        <a:rPr lang="en-US" sz="1400" dirty="0"/>
                        <a:t>Anjali </a:t>
                      </a:r>
                      <a:r>
                        <a:rPr lang="en-US" sz="1400" dirty="0" err="1"/>
                        <a:t>Dhakad</a:t>
                      </a:r>
                      <a:r>
                        <a:rPr lang="en-US" sz="1400" dirty="0"/>
                        <a:t> (</a:t>
                      </a:r>
                      <a:r>
                        <a:rPr lang="en-US" sz="1400" dirty="0" err="1"/>
                        <a:t>Mtech</a:t>
                      </a:r>
                      <a:r>
                        <a:rPr lang="en-US" sz="1400" dirty="0"/>
                        <a:t>)</a:t>
                      </a:r>
                    </a:p>
                    <a:p>
                      <a:r>
                        <a:rPr lang="en-US" sz="1400" dirty="0"/>
                        <a:t>Department of EE,IITR</a:t>
                      </a:r>
                    </a:p>
                    <a:p>
                      <a:r>
                        <a:rPr lang="en-US" sz="1400" dirty="0">
                          <a:hlinkClick r:id="rId6"/>
                        </a:rPr>
                        <a:t>anjali_d@ee.iitr.ac.in</a:t>
                      </a:r>
                      <a:endParaRPr lang="en-US" sz="1400" dirty="0"/>
                    </a:p>
                    <a:p>
                      <a:endParaRPr lang="en-US" sz="1400" i="1" dirty="0"/>
                    </a:p>
                  </a:txBody>
                  <a:tcPr/>
                </a:tc>
                <a:tc>
                  <a:txBody>
                    <a:bodyPr/>
                    <a:lstStyle/>
                    <a:p>
                      <a:r>
                        <a:rPr lang="en-US" sz="1400" dirty="0"/>
                        <a:t>Shubham Kumar (</a:t>
                      </a:r>
                      <a:r>
                        <a:rPr lang="en-US" sz="1400" dirty="0" err="1"/>
                        <a:t>Mtech</a:t>
                      </a:r>
                      <a:r>
                        <a:rPr lang="en-US" sz="1400" dirty="0"/>
                        <a:t>)</a:t>
                      </a:r>
                    </a:p>
                    <a:p>
                      <a:r>
                        <a:rPr lang="en-US" sz="1400" dirty="0"/>
                        <a:t>Department of EE,IITR</a:t>
                      </a:r>
                    </a:p>
                    <a:p>
                      <a:r>
                        <a:rPr lang="nn-NO" sz="1400" dirty="0">
                          <a:hlinkClick r:id="rId7"/>
                        </a:rPr>
                        <a:t>shubham_k@ee.iitr.ac.in</a:t>
                      </a:r>
                      <a:endParaRPr lang="nn-NO" sz="1400" dirty="0"/>
                    </a:p>
                    <a:p>
                      <a:endParaRPr lang="en-US" sz="1400" i="1" dirty="0"/>
                    </a:p>
                  </a:txBody>
                  <a:tcPr/>
                </a:tc>
                <a:tc>
                  <a:txBody>
                    <a:bodyPr/>
                    <a:lstStyle/>
                    <a:p>
                      <a:r>
                        <a:rPr lang="en-US" sz="1400" dirty="0"/>
                        <a:t>Gaurav Vinod Patil(</a:t>
                      </a:r>
                      <a:r>
                        <a:rPr lang="en-US" sz="1400" dirty="0" err="1"/>
                        <a:t>Mtech</a:t>
                      </a:r>
                      <a:r>
                        <a:rPr lang="en-US" sz="1400" dirty="0"/>
                        <a:t>) Department of EE,IITR</a:t>
                      </a:r>
                    </a:p>
                    <a:p>
                      <a:r>
                        <a:rPr lang="nn-NO" sz="1400" dirty="0">
                          <a:hlinkClick r:id="rId8"/>
                        </a:rPr>
                        <a:t>gaurav_vp@ee.iitr.ac.in</a:t>
                      </a:r>
                      <a:endParaRPr lang="en-US" sz="1400" i="1" dirty="0"/>
                    </a:p>
                    <a:p>
                      <a:endParaRPr lang="nn-NO" sz="1400" dirty="0"/>
                    </a:p>
                  </a:txBody>
                  <a:tcPr/>
                </a:tc>
                <a:extLst>
                  <a:ext uri="{0D108BD9-81ED-4DB2-BD59-A6C34878D82A}">
                    <a16:rowId xmlns:a16="http://schemas.microsoft.com/office/drawing/2014/main" val="3430885227"/>
                  </a:ext>
                </a:extLst>
              </a:tr>
            </a:tbl>
          </a:graphicData>
        </a:graphic>
      </p:graphicFrame>
      <p:sp>
        <p:nvSpPr>
          <p:cNvPr id="6" name="TextBox 5">
            <a:extLst>
              <a:ext uri="{FF2B5EF4-FFF2-40B4-BE49-F238E27FC236}">
                <a16:creationId xmlns:a16="http://schemas.microsoft.com/office/drawing/2014/main" id="{82FB2564-E61F-BD79-E63A-7B5A6ACACA35}"/>
              </a:ext>
            </a:extLst>
          </p:cNvPr>
          <p:cNvSpPr txBox="1"/>
          <p:nvPr/>
        </p:nvSpPr>
        <p:spPr>
          <a:xfrm>
            <a:off x="487358" y="2310038"/>
            <a:ext cx="1553502" cy="369332"/>
          </a:xfrm>
          <a:prstGeom prst="rect">
            <a:avLst/>
          </a:prstGeom>
          <a:noFill/>
        </p:spPr>
        <p:txBody>
          <a:bodyPr wrap="none" rtlCol="0">
            <a:spAutoFit/>
          </a:bodyPr>
          <a:lstStyle/>
          <a:p>
            <a:r>
              <a:rPr lang="en-US" b="1" dirty="0"/>
              <a:t>Presented By: </a:t>
            </a:r>
          </a:p>
        </p:txBody>
      </p:sp>
      <p:sp>
        <p:nvSpPr>
          <p:cNvPr id="7" name="Rectangle 6">
            <a:extLst>
              <a:ext uri="{FF2B5EF4-FFF2-40B4-BE49-F238E27FC236}">
                <a16:creationId xmlns:a16="http://schemas.microsoft.com/office/drawing/2014/main" id="{72DCFBAB-BD20-272C-092A-81AC0B96D79D}"/>
              </a:ext>
            </a:extLst>
          </p:cNvPr>
          <p:cNvSpPr/>
          <p:nvPr/>
        </p:nvSpPr>
        <p:spPr>
          <a:xfrm>
            <a:off x="487358" y="3755372"/>
            <a:ext cx="3468209" cy="1200329"/>
          </a:xfrm>
          <a:prstGeom prst="rect">
            <a:avLst/>
          </a:prstGeom>
        </p:spPr>
        <p:txBody>
          <a:bodyPr wrap="square">
            <a:spAutoFit/>
          </a:bodyPr>
          <a:lstStyle/>
          <a:p>
            <a:pPr lvl="0">
              <a:spcBef>
                <a:spcPts val="0"/>
              </a:spcBef>
              <a:spcAft>
                <a:spcPts val="0"/>
              </a:spcAft>
            </a:pPr>
            <a:r>
              <a:rPr lang="en-US" sz="1600" b="1" dirty="0"/>
              <a:t>Assigned TA:</a:t>
            </a:r>
          </a:p>
          <a:p>
            <a:pPr lvl="0">
              <a:spcBef>
                <a:spcPts val="0"/>
              </a:spcBef>
              <a:spcAft>
                <a:spcPts val="0"/>
              </a:spcAft>
            </a:pPr>
            <a:r>
              <a:rPr lang="en-US" sz="1400" dirty="0"/>
              <a:t>Ram Singh (PhD)</a:t>
            </a:r>
          </a:p>
          <a:p>
            <a:pPr lvl="0">
              <a:spcBef>
                <a:spcPts val="0"/>
              </a:spcBef>
              <a:spcAft>
                <a:spcPts val="0"/>
              </a:spcAft>
            </a:pPr>
            <a:r>
              <a:rPr lang="en-US" sz="1400" dirty="0"/>
              <a:t>Department of EE, IITR</a:t>
            </a:r>
          </a:p>
          <a:p>
            <a:pPr lvl="0">
              <a:spcBef>
                <a:spcPts val="0"/>
              </a:spcBef>
              <a:spcAft>
                <a:spcPts val="0"/>
              </a:spcAft>
            </a:pPr>
            <a:r>
              <a:rPr lang="en-US" sz="1400" dirty="0">
                <a:hlinkClick r:id="rId9"/>
              </a:rPr>
              <a:t>ram_s@ee.iitr.ac.in</a:t>
            </a:r>
            <a:endParaRPr lang="en-US" sz="1400" dirty="0"/>
          </a:p>
          <a:p>
            <a:pPr lvl="0">
              <a:spcBef>
                <a:spcPts val="0"/>
              </a:spcBef>
              <a:spcAft>
                <a:spcPts val="0"/>
              </a:spcAft>
            </a:pPr>
            <a:endParaRPr lang="en-US" sz="1400" dirty="0"/>
          </a:p>
        </p:txBody>
      </p:sp>
    </p:spTree>
    <p:extLst>
      <p:ext uri="{BB962C8B-B14F-4D97-AF65-F5344CB8AC3E}">
        <p14:creationId xmlns:p14="http://schemas.microsoft.com/office/powerpoint/2010/main" val="3420927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B2094-49ED-E488-EE40-21F906528C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AC9F1-1E39-1228-E808-066918AB18D1}"/>
              </a:ext>
            </a:extLst>
          </p:cNvPr>
          <p:cNvSpPr>
            <a:spLocks noGrp="1"/>
          </p:cNvSpPr>
          <p:nvPr>
            <p:ph type="title"/>
          </p:nvPr>
        </p:nvSpPr>
        <p:spPr/>
        <p:txBody>
          <a:bodyPr/>
          <a:lstStyle/>
          <a:p>
            <a:r>
              <a:rPr lang="en-US" dirty="0"/>
              <a:t>Training Confusion Matrix Achieved for the Decision Tree Algorithm</a:t>
            </a:r>
          </a:p>
        </p:txBody>
      </p:sp>
      <p:pic>
        <p:nvPicPr>
          <p:cNvPr id="11" name="Picture 10">
            <a:extLst>
              <a:ext uri="{FF2B5EF4-FFF2-40B4-BE49-F238E27FC236}">
                <a16:creationId xmlns:a16="http://schemas.microsoft.com/office/drawing/2014/main" id="{7C17EFF7-7E66-5404-F992-69C6597FF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67" y="1395442"/>
            <a:ext cx="5486400" cy="4067115"/>
          </a:xfrm>
          <a:prstGeom prst="rect">
            <a:avLst/>
          </a:prstGeom>
        </p:spPr>
      </p:pic>
      <p:sp>
        <p:nvSpPr>
          <p:cNvPr id="4" name="TextBox 3"/>
          <p:cNvSpPr txBox="1"/>
          <p:nvPr/>
        </p:nvSpPr>
        <p:spPr>
          <a:xfrm>
            <a:off x="3895538" y="6181230"/>
            <a:ext cx="4605941" cy="307777"/>
          </a:xfrm>
          <a:prstGeom prst="rect">
            <a:avLst/>
          </a:prstGeom>
          <a:noFill/>
        </p:spPr>
        <p:txBody>
          <a:bodyPr wrap="none" rtlCol="0">
            <a:spAutoFit/>
          </a:bodyPr>
          <a:lstStyle/>
          <a:p>
            <a:r>
              <a:rPr lang="en-US" sz="1400" dirty="0"/>
              <a:t>Fig 8. Confusion Matrix Achieved for Decision Tree Algorithm</a:t>
            </a:r>
          </a:p>
        </p:txBody>
      </p:sp>
    </p:spTree>
    <p:extLst>
      <p:ext uri="{BB962C8B-B14F-4D97-AF65-F5344CB8AC3E}">
        <p14:creationId xmlns:p14="http://schemas.microsoft.com/office/powerpoint/2010/main" val="151222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9CCDA-BF8D-A35E-3D91-A2AC0BD32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E08C-B204-8EEA-5AAF-6A8F215FBCA6}"/>
              </a:ext>
            </a:extLst>
          </p:cNvPr>
          <p:cNvSpPr>
            <a:spLocks noGrp="1"/>
          </p:cNvSpPr>
          <p:nvPr>
            <p:ph type="title"/>
          </p:nvPr>
        </p:nvSpPr>
        <p:spPr/>
        <p:txBody>
          <a:bodyPr/>
          <a:lstStyle/>
          <a:p>
            <a:r>
              <a:rPr lang="en-US" dirty="0"/>
              <a:t>Training Confusion Matrix Achieved for the KNN Algorithm</a:t>
            </a:r>
          </a:p>
        </p:txBody>
      </p:sp>
      <p:pic>
        <p:nvPicPr>
          <p:cNvPr id="9" name="Picture 8">
            <a:extLst>
              <a:ext uri="{FF2B5EF4-FFF2-40B4-BE49-F238E27FC236}">
                <a16:creationId xmlns:a16="http://schemas.microsoft.com/office/drawing/2014/main" id="{AF1B6A52-1573-7DAA-3593-53A789D9F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276" y="1368034"/>
            <a:ext cx="5486400" cy="4114800"/>
          </a:xfrm>
          <a:prstGeom prst="rect">
            <a:avLst/>
          </a:prstGeom>
        </p:spPr>
      </p:pic>
      <p:sp>
        <p:nvSpPr>
          <p:cNvPr id="4" name="TextBox 3"/>
          <p:cNvSpPr txBox="1"/>
          <p:nvPr/>
        </p:nvSpPr>
        <p:spPr>
          <a:xfrm>
            <a:off x="3895538" y="6181230"/>
            <a:ext cx="3954224" cy="307777"/>
          </a:xfrm>
          <a:prstGeom prst="rect">
            <a:avLst/>
          </a:prstGeom>
          <a:noFill/>
        </p:spPr>
        <p:txBody>
          <a:bodyPr wrap="none" rtlCol="0">
            <a:spAutoFit/>
          </a:bodyPr>
          <a:lstStyle/>
          <a:p>
            <a:r>
              <a:rPr lang="en-US" sz="1400" dirty="0"/>
              <a:t>Fig 9. Confusion Matrix Achieved for KNN Algorithm</a:t>
            </a:r>
          </a:p>
        </p:txBody>
      </p:sp>
    </p:spTree>
    <p:extLst>
      <p:ext uri="{BB962C8B-B14F-4D97-AF65-F5344CB8AC3E}">
        <p14:creationId xmlns:p14="http://schemas.microsoft.com/office/powerpoint/2010/main" val="1118844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BA4F8-4EEB-6E1B-EA7B-844BEE1B9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2E967-CA78-7F3C-E438-C05324CD3051}"/>
              </a:ext>
            </a:extLst>
          </p:cNvPr>
          <p:cNvSpPr>
            <a:spLocks noGrp="1"/>
          </p:cNvSpPr>
          <p:nvPr>
            <p:ph type="title"/>
          </p:nvPr>
        </p:nvSpPr>
        <p:spPr/>
        <p:txBody>
          <a:bodyPr/>
          <a:lstStyle/>
          <a:p>
            <a:r>
              <a:rPr lang="en-US" dirty="0"/>
              <a:t>Training Confusion Matrix Achieved for the Gradient Boosting Algorithm</a:t>
            </a:r>
          </a:p>
        </p:txBody>
      </p:sp>
      <p:pic>
        <p:nvPicPr>
          <p:cNvPr id="7" name="Picture 6">
            <a:extLst>
              <a:ext uri="{FF2B5EF4-FFF2-40B4-BE49-F238E27FC236}">
                <a16:creationId xmlns:a16="http://schemas.microsoft.com/office/drawing/2014/main" id="{904AAA3F-4297-1A3D-9EDB-688FB9DF8F3D}"/>
              </a:ext>
            </a:extLst>
          </p:cNvPr>
          <p:cNvPicPr>
            <a:picLocks noChangeAspect="1"/>
          </p:cNvPicPr>
          <p:nvPr/>
        </p:nvPicPr>
        <p:blipFill rotWithShape="1">
          <a:blip r:embed="rId3">
            <a:extLst>
              <a:ext uri="{28A0092B-C50C-407E-A947-70E740481C1C}">
                <a14:useLocalDpi xmlns:a14="http://schemas.microsoft.com/office/drawing/2010/main" val="0"/>
              </a:ext>
            </a:extLst>
          </a:blip>
          <a:srcRect l="6298" t="6237" r="10653" b="7694"/>
          <a:stretch/>
        </p:blipFill>
        <p:spPr>
          <a:xfrm>
            <a:off x="3050533" y="1543622"/>
            <a:ext cx="5486400" cy="3745529"/>
          </a:xfrm>
          <a:prstGeom prst="rect">
            <a:avLst/>
          </a:prstGeom>
        </p:spPr>
      </p:pic>
      <p:sp>
        <p:nvSpPr>
          <p:cNvPr id="4" name="TextBox 3"/>
          <p:cNvSpPr txBox="1"/>
          <p:nvPr/>
        </p:nvSpPr>
        <p:spPr>
          <a:xfrm>
            <a:off x="3646156" y="5959557"/>
            <a:ext cx="5038559" cy="307777"/>
          </a:xfrm>
          <a:prstGeom prst="rect">
            <a:avLst/>
          </a:prstGeom>
          <a:noFill/>
        </p:spPr>
        <p:txBody>
          <a:bodyPr wrap="none" rtlCol="0">
            <a:spAutoFit/>
          </a:bodyPr>
          <a:lstStyle/>
          <a:p>
            <a:r>
              <a:rPr lang="en-US" sz="1400" dirty="0"/>
              <a:t>Fig 10. Confusion Matrix Achieved for Gradient Boosting Algorithm</a:t>
            </a:r>
          </a:p>
        </p:txBody>
      </p:sp>
    </p:spTree>
    <p:extLst>
      <p:ext uri="{BB962C8B-B14F-4D97-AF65-F5344CB8AC3E}">
        <p14:creationId xmlns:p14="http://schemas.microsoft.com/office/powerpoint/2010/main" val="1812190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FA856-9393-5A6D-D53F-5B3585EAFA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0767E9-19F4-BAC8-52F0-5F88E0BC97DD}"/>
              </a:ext>
            </a:extLst>
          </p:cNvPr>
          <p:cNvSpPr>
            <a:spLocks noGrp="1"/>
          </p:cNvSpPr>
          <p:nvPr>
            <p:ph type="title"/>
          </p:nvPr>
        </p:nvSpPr>
        <p:spPr/>
        <p:txBody>
          <a:bodyPr/>
          <a:lstStyle/>
          <a:p>
            <a:r>
              <a:rPr lang="en-US" dirty="0"/>
              <a:t>Training Confusion Matrix Achieved for the Random Forest Algorithm</a:t>
            </a:r>
          </a:p>
        </p:txBody>
      </p:sp>
      <p:pic>
        <p:nvPicPr>
          <p:cNvPr id="5" name="Picture 4">
            <a:extLst>
              <a:ext uri="{FF2B5EF4-FFF2-40B4-BE49-F238E27FC236}">
                <a16:creationId xmlns:a16="http://schemas.microsoft.com/office/drawing/2014/main" id="{4B44DD3F-D5BB-7F09-6BBA-EC0A675D9E7A}"/>
              </a:ext>
            </a:extLst>
          </p:cNvPr>
          <p:cNvPicPr>
            <a:picLocks noChangeAspect="1"/>
          </p:cNvPicPr>
          <p:nvPr/>
        </p:nvPicPr>
        <p:blipFill>
          <a:blip r:embed="rId2"/>
          <a:srcRect t="6370" b="10653"/>
          <a:stretch/>
        </p:blipFill>
        <p:spPr>
          <a:xfrm>
            <a:off x="2767900" y="1638537"/>
            <a:ext cx="5486400" cy="3744860"/>
          </a:xfrm>
          <a:prstGeom prst="rect">
            <a:avLst/>
          </a:prstGeom>
        </p:spPr>
      </p:pic>
      <p:sp>
        <p:nvSpPr>
          <p:cNvPr id="4" name="TextBox 3"/>
          <p:cNvSpPr txBox="1"/>
          <p:nvPr/>
        </p:nvSpPr>
        <p:spPr>
          <a:xfrm>
            <a:off x="3581502" y="6264357"/>
            <a:ext cx="4825873" cy="307777"/>
          </a:xfrm>
          <a:prstGeom prst="rect">
            <a:avLst/>
          </a:prstGeom>
          <a:noFill/>
        </p:spPr>
        <p:txBody>
          <a:bodyPr wrap="none" rtlCol="0">
            <a:spAutoFit/>
          </a:bodyPr>
          <a:lstStyle/>
          <a:p>
            <a:r>
              <a:rPr lang="en-US" sz="1400" dirty="0"/>
              <a:t>Fig 11. Confusion Matrix Achieved for Random Forest Algorithm</a:t>
            </a:r>
          </a:p>
        </p:txBody>
      </p:sp>
    </p:spTree>
    <p:extLst>
      <p:ext uri="{BB962C8B-B14F-4D97-AF65-F5344CB8AC3E}">
        <p14:creationId xmlns:p14="http://schemas.microsoft.com/office/powerpoint/2010/main" val="2319619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E62EA-B52A-E9BE-A14B-F55086041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462085-1E3F-1FEA-0050-D61F9E766927}"/>
              </a:ext>
            </a:extLst>
          </p:cNvPr>
          <p:cNvSpPr>
            <a:spLocks noGrp="1"/>
          </p:cNvSpPr>
          <p:nvPr>
            <p:ph type="title"/>
          </p:nvPr>
        </p:nvSpPr>
        <p:spPr/>
        <p:txBody>
          <a:bodyPr/>
          <a:lstStyle/>
          <a:p>
            <a:r>
              <a:rPr lang="en-US" dirty="0"/>
              <a:t>Proposed Method Testing results: Confusion Matrix </a:t>
            </a:r>
          </a:p>
        </p:txBody>
      </p:sp>
      <p:sp>
        <p:nvSpPr>
          <p:cNvPr id="4" name="TextBox 3">
            <a:extLst>
              <a:ext uri="{FF2B5EF4-FFF2-40B4-BE49-F238E27FC236}">
                <a16:creationId xmlns:a16="http://schemas.microsoft.com/office/drawing/2014/main" id="{FEB4AB18-E0D4-9588-0698-35706124158A}"/>
              </a:ext>
            </a:extLst>
          </p:cNvPr>
          <p:cNvSpPr txBox="1"/>
          <p:nvPr/>
        </p:nvSpPr>
        <p:spPr>
          <a:xfrm>
            <a:off x="656551" y="5129622"/>
            <a:ext cx="5197833" cy="307777"/>
          </a:xfrm>
          <a:prstGeom prst="rect">
            <a:avLst/>
          </a:prstGeom>
          <a:noFill/>
        </p:spPr>
        <p:txBody>
          <a:bodyPr wrap="none" rtlCol="0">
            <a:spAutoFit/>
          </a:bodyPr>
          <a:lstStyle/>
          <a:p>
            <a:r>
              <a:rPr lang="en-US" sz="1400" dirty="0"/>
              <a:t>Fig 12. Confusion Matrix Achieved for KNN Algorithm for testing data</a:t>
            </a:r>
          </a:p>
        </p:txBody>
      </p:sp>
      <p:pic>
        <p:nvPicPr>
          <p:cNvPr id="6" name="Picture 5">
            <a:extLst>
              <a:ext uri="{FF2B5EF4-FFF2-40B4-BE49-F238E27FC236}">
                <a16:creationId xmlns:a16="http://schemas.microsoft.com/office/drawing/2014/main" id="{811C6E87-6794-6CD8-7AB1-F54452713ADF}"/>
              </a:ext>
            </a:extLst>
          </p:cNvPr>
          <p:cNvPicPr>
            <a:picLocks noChangeAspect="1"/>
          </p:cNvPicPr>
          <p:nvPr/>
        </p:nvPicPr>
        <p:blipFill>
          <a:blip r:embed="rId2"/>
          <a:stretch>
            <a:fillRect/>
          </a:stretch>
        </p:blipFill>
        <p:spPr>
          <a:xfrm>
            <a:off x="396321" y="1586875"/>
            <a:ext cx="5855127" cy="3194583"/>
          </a:xfrm>
          <a:prstGeom prst="rect">
            <a:avLst/>
          </a:prstGeom>
        </p:spPr>
      </p:pic>
      <p:pic>
        <p:nvPicPr>
          <p:cNvPr id="5" name="Picture 4" descr="A blue squares with white text&#10;&#10;AI-generated content may be incorrect.">
            <a:extLst>
              <a:ext uri="{FF2B5EF4-FFF2-40B4-BE49-F238E27FC236}">
                <a16:creationId xmlns:a16="http://schemas.microsoft.com/office/drawing/2014/main" id="{644CA250-EC65-67B7-92B8-38B4EB452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502" y="1494583"/>
            <a:ext cx="5167714" cy="3379169"/>
          </a:xfrm>
          <a:prstGeom prst="rect">
            <a:avLst/>
          </a:prstGeom>
        </p:spPr>
      </p:pic>
      <p:sp>
        <p:nvSpPr>
          <p:cNvPr id="7" name="TextBox 6">
            <a:extLst>
              <a:ext uri="{FF2B5EF4-FFF2-40B4-BE49-F238E27FC236}">
                <a16:creationId xmlns:a16="http://schemas.microsoft.com/office/drawing/2014/main" id="{BC87B531-6980-A40A-0641-13C75D0BB06E}"/>
              </a:ext>
            </a:extLst>
          </p:cNvPr>
          <p:cNvSpPr txBox="1"/>
          <p:nvPr/>
        </p:nvSpPr>
        <p:spPr>
          <a:xfrm>
            <a:off x="6096000" y="5129621"/>
            <a:ext cx="5847563" cy="307777"/>
          </a:xfrm>
          <a:prstGeom prst="rect">
            <a:avLst/>
          </a:prstGeom>
          <a:noFill/>
        </p:spPr>
        <p:txBody>
          <a:bodyPr wrap="none" rtlCol="0">
            <a:spAutoFit/>
          </a:bodyPr>
          <a:lstStyle/>
          <a:p>
            <a:r>
              <a:rPr lang="en-US" sz="1400" dirty="0"/>
              <a:t>Fig 12. Confusion Matrix Achieved for Random Forst Algorithm for testing data</a:t>
            </a:r>
          </a:p>
        </p:txBody>
      </p:sp>
    </p:spTree>
    <p:extLst>
      <p:ext uri="{BB962C8B-B14F-4D97-AF65-F5344CB8AC3E}">
        <p14:creationId xmlns:p14="http://schemas.microsoft.com/office/powerpoint/2010/main" val="2742093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26153-335D-6EB0-9603-C98A927C8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30F991-A2AF-59E9-C5F5-D45A73D3D85F}"/>
              </a:ext>
            </a:extLst>
          </p:cNvPr>
          <p:cNvSpPr>
            <a:spLocks noGrp="1"/>
          </p:cNvSpPr>
          <p:nvPr>
            <p:ph type="title"/>
          </p:nvPr>
        </p:nvSpPr>
        <p:spPr/>
        <p:txBody>
          <a:bodyPr/>
          <a:lstStyle/>
          <a:p>
            <a:r>
              <a:rPr lang="en-US" dirty="0"/>
              <a:t>Conclusion</a:t>
            </a:r>
          </a:p>
        </p:txBody>
      </p:sp>
      <p:sp>
        <p:nvSpPr>
          <p:cNvPr id="3" name="Rectangle 2">
            <a:extLst>
              <a:ext uri="{FF2B5EF4-FFF2-40B4-BE49-F238E27FC236}">
                <a16:creationId xmlns:a16="http://schemas.microsoft.com/office/drawing/2014/main" id="{1C2A886D-40CC-944B-B26F-502EBD3C427C}"/>
              </a:ext>
            </a:extLst>
          </p:cNvPr>
          <p:cNvSpPr/>
          <p:nvPr/>
        </p:nvSpPr>
        <p:spPr>
          <a:xfrm>
            <a:off x="327891" y="1331844"/>
            <a:ext cx="11536218" cy="2246769"/>
          </a:xfrm>
          <a:prstGeom prst="rect">
            <a:avLst/>
          </a:prstGeom>
        </p:spPr>
        <p:txBody>
          <a:bodyPr wrap="square">
            <a:spAutoFit/>
          </a:bodyPr>
          <a:lstStyle/>
          <a:p>
            <a:pPr algn="just"/>
            <a:r>
              <a:rPr lang="en-US" sz="1400" dirty="0"/>
              <a:t>The study highlights the complexity of modern power systems and their vulnerability to disruptions, especially cyber attacks. As power grids become interconnected, they face challenges in maintaining operational stability. To address this, a novel model-based feature optimization framework is introduced, integrating Binary Particle Swarm Optimization (BPSO) with supervised machine learning classifiers. This hybrid technique improves classification performance by increasing efficiency and accuracy of feature selection. </a:t>
            </a:r>
            <a:r>
              <a:rPr lang="en-US" sz="1400" b="1" dirty="0"/>
              <a:t>The framework with Random forest ML method </a:t>
            </a:r>
            <a:r>
              <a:rPr lang="en-US" sz="1400" dirty="0"/>
              <a:t>proven to be effective in identifying optimal feature subsets and distinguishing between normal operating conditions, faults, and cyber-induced anomalies.</a:t>
            </a:r>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algn="just"/>
            <a:endParaRPr lang="en-US" sz="1400" dirty="0"/>
          </a:p>
          <a:p>
            <a:pPr algn="just"/>
            <a:endParaRPr lang="en-US" sz="1400" dirty="0"/>
          </a:p>
        </p:txBody>
      </p:sp>
      <p:pic>
        <p:nvPicPr>
          <p:cNvPr id="7" name="Picture 6">
            <a:extLst>
              <a:ext uri="{FF2B5EF4-FFF2-40B4-BE49-F238E27FC236}">
                <a16:creationId xmlns:a16="http://schemas.microsoft.com/office/drawing/2014/main" id="{F06A33CC-5015-AECD-1FE5-255F50867459}"/>
              </a:ext>
            </a:extLst>
          </p:cNvPr>
          <p:cNvPicPr>
            <a:picLocks noChangeAspect="1"/>
          </p:cNvPicPr>
          <p:nvPr/>
        </p:nvPicPr>
        <p:blipFill>
          <a:blip r:embed="rId2"/>
          <a:stretch>
            <a:fillRect/>
          </a:stretch>
        </p:blipFill>
        <p:spPr>
          <a:xfrm>
            <a:off x="228544" y="2725316"/>
            <a:ext cx="5622180" cy="3202508"/>
          </a:xfrm>
          <a:prstGeom prst="rect">
            <a:avLst/>
          </a:prstGeom>
        </p:spPr>
      </p:pic>
      <p:sp>
        <p:nvSpPr>
          <p:cNvPr id="8" name="TextBox 7">
            <a:extLst>
              <a:ext uri="{FF2B5EF4-FFF2-40B4-BE49-F238E27FC236}">
                <a16:creationId xmlns:a16="http://schemas.microsoft.com/office/drawing/2014/main" id="{C0243C4D-76BC-A6B2-675A-0551E812DB4F}"/>
              </a:ext>
            </a:extLst>
          </p:cNvPr>
          <p:cNvSpPr txBox="1"/>
          <p:nvPr/>
        </p:nvSpPr>
        <p:spPr>
          <a:xfrm>
            <a:off x="51540" y="6034120"/>
            <a:ext cx="5976188" cy="307777"/>
          </a:xfrm>
          <a:prstGeom prst="rect">
            <a:avLst/>
          </a:prstGeom>
          <a:noFill/>
        </p:spPr>
        <p:txBody>
          <a:bodyPr wrap="none" rtlCol="0">
            <a:spAutoFit/>
          </a:bodyPr>
          <a:lstStyle/>
          <a:p>
            <a:r>
              <a:rPr lang="en-US" sz="1400" dirty="0"/>
              <a:t>Fig 11. Accuracy plot obtained from various algorithms for different datasets [6]</a:t>
            </a:r>
          </a:p>
        </p:txBody>
      </p:sp>
      <p:pic>
        <p:nvPicPr>
          <p:cNvPr id="10" name="Picture 9">
            <a:extLst>
              <a:ext uri="{FF2B5EF4-FFF2-40B4-BE49-F238E27FC236}">
                <a16:creationId xmlns:a16="http://schemas.microsoft.com/office/drawing/2014/main" id="{A0CD6602-FFF4-D8C2-5902-FE968174F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071" y="2690660"/>
            <a:ext cx="5657475" cy="3497348"/>
          </a:xfrm>
          <a:prstGeom prst="rect">
            <a:avLst/>
          </a:prstGeom>
        </p:spPr>
      </p:pic>
      <p:sp>
        <p:nvSpPr>
          <p:cNvPr id="11" name="TextBox 10">
            <a:extLst>
              <a:ext uri="{FF2B5EF4-FFF2-40B4-BE49-F238E27FC236}">
                <a16:creationId xmlns:a16="http://schemas.microsoft.com/office/drawing/2014/main" id="{F175B413-A998-6E33-6E69-4E2061D60032}"/>
              </a:ext>
            </a:extLst>
          </p:cNvPr>
          <p:cNvSpPr txBox="1"/>
          <p:nvPr/>
        </p:nvSpPr>
        <p:spPr>
          <a:xfrm>
            <a:off x="6278317" y="6034120"/>
            <a:ext cx="5775812" cy="523220"/>
          </a:xfrm>
          <a:prstGeom prst="rect">
            <a:avLst/>
          </a:prstGeom>
          <a:noFill/>
        </p:spPr>
        <p:txBody>
          <a:bodyPr wrap="none" rtlCol="0">
            <a:spAutoFit/>
          </a:bodyPr>
          <a:lstStyle/>
          <a:p>
            <a:r>
              <a:rPr lang="en-US" sz="1400" dirty="0"/>
              <a:t>Fig 12. Accuracy plot obtained from various algorithms for different datasets </a:t>
            </a:r>
          </a:p>
          <a:p>
            <a:r>
              <a:rPr lang="en-US" sz="1400" dirty="0"/>
              <a:t>in proposed model</a:t>
            </a:r>
          </a:p>
        </p:txBody>
      </p:sp>
    </p:spTree>
    <p:extLst>
      <p:ext uri="{BB962C8B-B14F-4D97-AF65-F5344CB8AC3E}">
        <p14:creationId xmlns:p14="http://schemas.microsoft.com/office/powerpoint/2010/main" val="2300744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D0656-EC77-D01D-AA89-813D4C171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B4E54-E284-8610-AB8C-342C6C308E02}"/>
              </a:ext>
            </a:extLst>
          </p:cNvPr>
          <p:cNvSpPr>
            <a:spLocks noGrp="1"/>
          </p:cNvSpPr>
          <p:nvPr>
            <p:ph type="title"/>
          </p:nvPr>
        </p:nvSpPr>
        <p:spPr/>
        <p:txBody>
          <a:bodyPr/>
          <a:lstStyle/>
          <a:p>
            <a:r>
              <a:rPr lang="en-US" dirty="0"/>
              <a:t>Conference paper: </a:t>
            </a:r>
          </a:p>
        </p:txBody>
      </p:sp>
      <p:pic>
        <p:nvPicPr>
          <p:cNvPr id="4" name="Picture 3">
            <a:extLst>
              <a:ext uri="{FF2B5EF4-FFF2-40B4-BE49-F238E27FC236}">
                <a16:creationId xmlns:a16="http://schemas.microsoft.com/office/drawing/2014/main" id="{DD1F4DC3-0A11-535F-4888-9EA8DB949406}"/>
              </a:ext>
            </a:extLst>
          </p:cNvPr>
          <p:cNvPicPr>
            <a:picLocks noChangeAspect="1"/>
          </p:cNvPicPr>
          <p:nvPr/>
        </p:nvPicPr>
        <p:blipFill>
          <a:blip r:embed="rId2"/>
          <a:stretch>
            <a:fillRect/>
          </a:stretch>
        </p:blipFill>
        <p:spPr>
          <a:xfrm>
            <a:off x="240872" y="1049834"/>
            <a:ext cx="4762779" cy="5605175"/>
          </a:xfrm>
          <a:prstGeom prst="rect">
            <a:avLst/>
          </a:prstGeom>
        </p:spPr>
      </p:pic>
      <p:pic>
        <p:nvPicPr>
          <p:cNvPr id="7" name="Picture 6">
            <a:extLst>
              <a:ext uri="{FF2B5EF4-FFF2-40B4-BE49-F238E27FC236}">
                <a16:creationId xmlns:a16="http://schemas.microsoft.com/office/drawing/2014/main" id="{DEE8431B-79E1-A1E7-627C-792FC872D1BF}"/>
              </a:ext>
            </a:extLst>
          </p:cNvPr>
          <p:cNvPicPr>
            <a:picLocks noChangeAspect="1"/>
          </p:cNvPicPr>
          <p:nvPr/>
        </p:nvPicPr>
        <p:blipFill>
          <a:blip r:embed="rId3"/>
          <a:stretch>
            <a:fillRect/>
          </a:stretch>
        </p:blipFill>
        <p:spPr>
          <a:xfrm>
            <a:off x="5003651" y="1049834"/>
            <a:ext cx="4918396" cy="5462726"/>
          </a:xfrm>
          <a:prstGeom prst="rect">
            <a:avLst/>
          </a:prstGeom>
        </p:spPr>
      </p:pic>
    </p:spTree>
    <p:extLst>
      <p:ext uri="{BB962C8B-B14F-4D97-AF65-F5344CB8AC3E}">
        <p14:creationId xmlns:p14="http://schemas.microsoft.com/office/powerpoint/2010/main" val="2343730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3164-E23E-D493-3FC7-472DF9DD69F9}"/>
              </a:ext>
            </a:extLst>
          </p:cNvPr>
          <p:cNvSpPr>
            <a:spLocks noGrp="1"/>
          </p:cNvSpPr>
          <p:nvPr>
            <p:ph type="title"/>
          </p:nvPr>
        </p:nvSpPr>
        <p:spPr/>
        <p:txBody>
          <a:bodyPr/>
          <a:lstStyle/>
          <a:p>
            <a:r>
              <a:rPr lang="en-US" dirty="0"/>
              <a:t>Targeted Conference </a:t>
            </a:r>
          </a:p>
        </p:txBody>
      </p:sp>
      <p:pic>
        <p:nvPicPr>
          <p:cNvPr id="6" name="Picture 5">
            <a:extLst>
              <a:ext uri="{FF2B5EF4-FFF2-40B4-BE49-F238E27FC236}">
                <a16:creationId xmlns:a16="http://schemas.microsoft.com/office/drawing/2014/main" id="{B39E0FF2-0A53-58A7-A6E6-975EE97A5C82}"/>
              </a:ext>
            </a:extLst>
          </p:cNvPr>
          <p:cNvPicPr>
            <a:picLocks noChangeAspect="1"/>
          </p:cNvPicPr>
          <p:nvPr/>
        </p:nvPicPr>
        <p:blipFill>
          <a:blip r:embed="rId2"/>
          <a:stretch>
            <a:fillRect/>
          </a:stretch>
        </p:blipFill>
        <p:spPr>
          <a:xfrm>
            <a:off x="0" y="1043561"/>
            <a:ext cx="7810807" cy="5611448"/>
          </a:xfrm>
          <a:prstGeom prst="rect">
            <a:avLst/>
          </a:prstGeom>
        </p:spPr>
      </p:pic>
      <p:sp>
        <p:nvSpPr>
          <p:cNvPr id="8" name="TextBox 7">
            <a:extLst>
              <a:ext uri="{FF2B5EF4-FFF2-40B4-BE49-F238E27FC236}">
                <a16:creationId xmlns:a16="http://schemas.microsoft.com/office/drawing/2014/main" id="{C59175E5-1F6E-7834-4341-A6383D60F293}"/>
              </a:ext>
            </a:extLst>
          </p:cNvPr>
          <p:cNvSpPr txBox="1"/>
          <p:nvPr/>
        </p:nvSpPr>
        <p:spPr>
          <a:xfrm>
            <a:off x="8135620" y="2746494"/>
            <a:ext cx="6151880" cy="646331"/>
          </a:xfrm>
          <a:prstGeom prst="rect">
            <a:avLst/>
          </a:prstGeom>
          <a:noFill/>
        </p:spPr>
        <p:txBody>
          <a:bodyPr wrap="square">
            <a:spAutoFit/>
          </a:bodyPr>
          <a:lstStyle/>
          <a:p>
            <a:r>
              <a:rPr lang="en-US" dirty="0">
                <a:hlinkClick r:id="rId3"/>
              </a:rPr>
              <a:t>https://www.pics2025nith.com</a:t>
            </a:r>
            <a:endParaRPr lang="en-US" dirty="0"/>
          </a:p>
          <a:p>
            <a:endParaRPr lang="en-US" dirty="0"/>
          </a:p>
        </p:txBody>
      </p:sp>
    </p:spTree>
    <p:extLst>
      <p:ext uri="{BB962C8B-B14F-4D97-AF65-F5344CB8AC3E}">
        <p14:creationId xmlns:p14="http://schemas.microsoft.com/office/powerpoint/2010/main" val="1421835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3164-E23E-D493-3FC7-472DF9DD69F9}"/>
              </a:ext>
            </a:extLst>
          </p:cNvPr>
          <p:cNvSpPr txBox="1">
            <a:spLocks/>
          </p:cNvSpPr>
          <p:nvPr/>
        </p:nvSpPr>
        <p:spPr>
          <a:xfrm>
            <a:off x="240872" y="202991"/>
            <a:ext cx="9389440" cy="554587"/>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3600" dirty="0"/>
              <a:t>References</a:t>
            </a:r>
          </a:p>
        </p:txBody>
      </p:sp>
      <p:sp>
        <p:nvSpPr>
          <p:cNvPr id="3" name="Rectangle 2"/>
          <p:cNvSpPr/>
          <p:nvPr/>
        </p:nvSpPr>
        <p:spPr>
          <a:xfrm>
            <a:off x="314036" y="1463924"/>
            <a:ext cx="11536218" cy="3754874"/>
          </a:xfrm>
          <a:prstGeom prst="rect">
            <a:avLst/>
          </a:prstGeom>
        </p:spPr>
        <p:txBody>
          <a:bodyPr wrap="square">
            <a:spAutoFit/>
          </a:bodyPr>
          <a:lstStyle/>
          <a:p>
            <a:pPr algn="just"/>
            <a:r>
              <a:rPr lang="en-US" sz="1400" dirty="0"/>
              <a:t>[1] Y. Huang, J. Tang, Y. Cheng, H. Li, K. A. Campbell, and Z. Han, adaptive CUSUM method and analysis,” IEEE Syst. J., vol. 10, no. 2, pp. 532–543, Jun. 2016. “Real-time detection of false data injection in smart grid networks: An adaptive CUSUM method and analysis,” IEEE Syst. J., vol. 10, no. 2, pp. 532–543, Jun. 2016. </a:t>
            </a:r>
          </a:p>
          <a:p>
            <a:pPr algn="just"/>
            <a:r>
              <a:rPr lang="en-US" sz="1400" dirty="0"/>
              <a:t>[2] Y. Yuan, Z. Li, and K. Ren, “Quantitative analysis of load redistribution attacks in power systems,” IEEE Trans. Parallel </a:t>
            </a:r>
            <a:r>
              <a:rPr lang="en-US" sz="1400" dirty="0" err="1"/>
              <a:t>Distrib</a:t>
            </a:r>
            <a:r>
              <a:rPr lang="en-US" sz="1400" dirty="0"/>
              <a:t>. Syst., vol. 23, no. 9, pp. 1731–1738, Sep. 2012 </a:t>
            </a:r>
          </a:p>
          <a:p>
            <a:pPr algn="just"/>
            <a:r>
              <a:rPr lang="en-US" sz="1400" dirty="0"/>
              <a:t>[3] M. H. </a:t>
            </a:r>
            <a:r>
              <a:rPr lang="en-US" sz="1400" dirty="0" err="1"/>
              <a:t>Azam</a:t>
            </a:r>
            <a:r>
              <a:rPr lang="en-US" sz="1400" dirty="0"/>
              <a:t>, A. Ahmad, U. </a:t>
            </a:r>
            <a:r>
              <a:rPr lang="en-US" sz="1400" dirty="0" err="1"/>
              <a:t>Altaf</a:t>
            </a:r>
            <a:r>
              <a:rPr lang="en-US" sz="1400" dirty="0"/>
              <a:t> and S. </a:t>
            </a:r>
            <a:r>
              <a:rPr lang="en-US" sz="1400" dirty="0" err="1"/>
              <a:t>Sarwar</a:t>
            </a:r>
            <a:r>
              <a:rPr lang="en-US" sz="1400" dirty="0"/>
              <a:t>, ”Comparison of Genetic Algorithm and Particle Swarm Optimization for DC Optimal Power Flow,” 2023 25th International </a:t>
            </a:r>
            <a:r>
              <a:rPr lang="en-US" sz="1400" dirty="0" err="1"/>
              <a:t>Multitopic</a:t>
            </a:r>
            <a:r>
              <a:rPr lang="en-US" sz="1400" dirty="0"/>
              <a:t> Conference (INMIC), Lahore, Pakistan, 2023, pp. 1-5, </a:t>
            </a:r>
            <a:r>
              <a:rPr lang="en-US" sz="1400" dirty="0" err="1"/>
              <a:t>doi</a:t>
            </a:r>
            <a:r>
              <a:rPr lang="en-US" sz="1400" dirty="0"/>
              <a:t>: 10.1109/INMIC60434.2023.10466223. </a:t>
            </a:r>
          </a:p>
          <a:p>
            <a:pPr algn="just"/>
            <a:r>
              <a:rPr lang="en-US" sz="1400" dirty="0"/>
              <a:t>[4] M. S. Hassan, M. A. Siddique, N. Mohammad and A. I. </a:t>
            </a:r>
            <a:r>
              <a:rPr lang="en-US" sz="1400" dirty="0" err="1"/>
              <a:t>Ikram</a:t>
            </a:r>
            <a:r>
              <a:rPr lang="en-US" sz="1400" dirty="0"/>
              <a:t>, ”Performance Analysis of Machine Learning-Based Traditional and Ensemble Techniques for Smart Grid Stability Prediction,” 2024 6th International Conference on Electrical Engineering and Information Communication Technology (ICEEICT), Dhaka, Bangladesh, 2024, pp. 1020-1025, </a:t>
            </a:r>
            <a:r>
              <a:rPr lang="en-US" sz="1400" dirty="0" err="1"/>
              <a:t>doi</a:t>
            </a:r>
            <a:r>
              <a:rPr lang="en-US" sz="1400" dirty="0"/>
              <a:t>: 10.1109/ICEEICT62016.2024.10534560. </a:t>
            </a:r>
          </a:p>
          <a:p>
            <a:pPr algn="just"/>
            <a:r>
              <a:rPr lang="en-US" sz="1400" dirty="0"/>
              <a:t>[5] Han, Y., Wang, Y., Cao, Y., </a:t>
            </a:r>
            <a:r>
              <a:rPr lang="en-US" sz="1400" dirty="0" err="1"/>
              <a:t>Geng</a:t>
            </a:r>
            <a:r>
              <a:rPr lang="en-US" sz="1400" dirty="0"/>
              <a:t>, Z., Zhu, Q. (2023). ”A novel wrapped feature selection framework for developing power system intrusion detection based on machine learning methods. IEEE Transactions on Systems, Man, and Cybernetics: Systems, 53(11), 7066-7076. </a:t>
            </a:r>
          </a:p>
          <a:p>
            <a:pPr algn="just"/>
            <a:r>
              <a:rPr lang="en-US" sz="1400" dirty="0"/>
              <a:t>[6] </a:t>
            </a:r>
            <a:r>
              <a:rPr lang="en-US" sz="1400" b="0" i="0" dirty="0">
                <a:solidFill>
                  <a:srgbClr val="222222"/>
                </a:solidFill>
                <a:effectLst/>
                <a:latin typeface="Arial" panose="020B0604020202020204" pitchFamily="34" charset="0"/>
              </a:rPr>
              <a:t>Hink, Raymond C. Borges, et al. "Machine learning for power system disturbance and cyber-attack discrimination." </a:t>
            </a:r>
            <a:r>
              <a:rPr lang="en-US" sz="1400" b="0" i="1" dirty="0">
                <a:solidFill>
                  <a:srgbClr val="222222"/>
                </a:solidFill>
                <a:effectLst/>
                <a:latin typeface="Arial" panose="020B0604020202020204" pitchFamily="34" charset="0"/>
              </a:rPr>
              <a:t>2014 7th International symposium on resilient control systems (ISRCS)</a:t>
            </a:r>
            <a:r>
              <a:rPr lang="en-US" sz="1400" b="0" i="0" dirty="0">
                <a:solidFill>
                  <a:srgbClr val="222222"/>
                </a:solidFill>
                <a:effectLst/>
                <a:latin typeface="Arial" panose="020B0604020202020204" pitchFamily="34" charset="0"/>
              </a:rPr>
              <a:t>. IEEE, 2014. </a:t>
            </a:r>
            <a:endParaRPr lang="en-US" sz="1400" dirty="0"/>
          </a:p>
          <a:p>
            <a:pPr algn="just"/>
            <a:endParaRPr lang="en-US" sz="1400" dirty="0"/>
          </a:p>
          <a:p>
            <a:pPr algn="just"/>
            <a:endParaRPr lang="en-US" sz="1400" dirty="0"/>
          </a:p>
          <a:p>
            <a:pPr algn="just"/>
            <a:endParaRPr lang="en-US" sz="1400" dirty="0"/>
          </a:p>
        </p:txBody>
      </p:sp>
    </p:spTree>
    <p:extLst>
      <p:ext uri="{BB962C8B-B14F-4D97-AF65-F5344CB8AC3E}">
        <p14:creationId xmlns:p14="http://schemas.microsoft.com/office/powerpoint/2010/main" val="380465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0620-77EF-6F8D-58AF-A5C80487E7BE}"/>
              </a:ext>
            </a:extLst>
          </p:cNvPr>
          <p:cNvSpPr>
            <a:spLocks noGrp="1"/>
          </p:cNvSpPr>
          <p:nvPr>
            <p:ph type="title"/>
          </p:nvPr>
        </p:nvSpPr>
        <p:spPr/>
        <p:txBody>
          <a:bodyPr/>
          <a:lstStyle/>
          <a:p>
            <a:r>
              <a:rPr lang="en-IN"/>
              <a:t>Thanks</a:t>
            </a:r>
          </a:p>
        </p:txBody>
      </p:sp>
    </p:spTree>
    <p:extLst>
      <p:ext uri="{BB962C8B-B14F-4D97-AF65-F5344CB8AC3E}">
        <p14:creationId xmlns:p14="http://schemas.microsoft.com/office/powerpoint/2010/main" val="2132444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F90F-B8A3-D361-B406-8195D89F95F5}"/>
              </a:ext>
            </a:extLst>
          </p:cNvPr>
          <p:cNvSpPr>
            <a:spLocks noGrp="1"/>
          </p:cNvSpPr>
          <p:nvPr>
            <p:ph type="title"/>
          </p:nvPr>
        </p:nvSpPr>
        <p:spPr/>
        <p:txBody>
          <a:bodyPr/>
          <a:lstStyle/>
          <a:p>
            <a:r>
              <a:rPr lang="en-US" dirty="0"/>
              <a:t>Introduction of </a:t>
            </a:r>
            <a:r>
              <a:rPr lang="en-US"/>
              <a:t>the Proposed Model</a:t>
            </a:r>
            <a:endParaRPr lang="en-US" dirty="0"/>
          </a:p>
        </p:txBody>
      </p:sp>
      <p:sp>
        <p:nvSpPr>
          <p:cNvPr id="4" name="TextBox 3">
            <a:extLst>
              <a:ext uri="{FF2B5EF4-FFF2-40B4-BE49-F238E27FC236}">
                <a16:creationId xmlns:a16="http://schemas.microsoft.com/office/drawing/2014/main" id="{8C2D9A18-8C29-F9A3-406C-22A388A0528A}"/>
              </a:ext>
            </a:extLst>
          </p:cNvPr>
          <p:cNvSpPr txBox="1"/>
          <p:nvPr/>
        </p:nvSpPr>
        <p:spPr>
          <a:xfrm>
            <a:off x="474980" y="1347044"/>
            <a:ext cx="11026140" cy="2062103"/>
          </a:xfrm>
          <a:prstGeom prst="rect">
            <a:avLst/>
          </a:prstGeom>
          <a:noFill/>
        </p:spPr>
        <p:txBody>
          <a:bodyPr wrap="square">
            <a:spAutoFit/>
          </a:bodyPr>
          <a:lstStyle/>
          <a:p>
            <a:pPr marL="285750" indent="-285750" algn="just">
              <a:buFont typeface="Arial" panose="020B0604020202020204" pitchFamily="34" charset="0"/>
              <a:buChar char="•"/>
            </a:pPr>
            <a:r>
              <a:rPr lang="en-US" sz="1800" b="1" dirty="0"/>
              <a:t>Innovative ML Model-Based Feature Optimization and Anomaly Detection Framework for Power Transmission System</a:t>
            </a:r>
            <a:r>
              <a:rPr lang="en-US" sz="2000" b="1" dirty="0"/>
              <a:t>.</a:t>
            </a:r>
            <a:endParaRPr lang="en-US" dirty="0"/>
          </a:p>
          <a:p>
            <a:pPr marL="285750" indent="-285750" algn="just">
              <a:buFont typeface="Arial" panose="020B0604020202020204" pitchFamily="34" charset="0"/>
              <a:buChar char="•"/>
            </a:pPr>
            <a:r>
              <a:rPr lang="en-US" b="1" dirty="0"/>
              <a:t>Multiclass: </a:t>
            </a:r>
            <a:r>
              <a:rPr lang="en-US" dirty="0"/>
              <a:t>No event (1), natural conditions (8), and cyber-attacks (28) [1]</a:t>
            </a:r>
          </a:p>
          <a:p>
            <a:pPr marL="285750" indent="-285750" algn="just">
              <a:buFont typeface="Arial" panose="020B0604020202020204" pitchFamily="34" charset="0"/>
              <a:buChar char="•"/>
            </a:pPr>
            <a:r>
              <a:rPr lang="en-US" b="1" dirty="0"/>
              <a:t>Boosts both the accuracy and F1 score performance</a:t>
            </a:r>
            <a:r>
              <a:rPr lang="en-US" dirty="0"/>
              <a:t>: By coupling the </a:t>
            </a:r>
            <a:r>
              <a:rPr lang="en-US" sz="1800" dirty="0"/>
              <a:t>Innovative ML Model-Based Feature Optimization </a:t>
            </a:r>
            <a:r>
              <a:rPr lang="en-US" dirty="0"/>
              <a:t>with multiple machine learning algorithms</a:t>
            </a:r>
          </a:p>
          <a:p>
            <a:pPr marL="285750" indent="-285750" algn="just">
              <a:buFont typeface="Arial" panose="020B0604020202020204" pitchFamily="34" charset="0"/>
              <a:buChar char="•"/>
            </a:pPr>
            <a:r>
              <a:rPr lang="en-US" b="1" dirty="0"/>
              <a:t>Classifier Analyzed: </a:t>
            </a:r>
            <a:r>
              <a:rPr lang="en-US" dirty="0"/>
              <a:t>Support Vector Machine, Gradient Boosting, K-nearest neighbors (KNN), Random Forest, and Decision Tree classifiers </a:t>
            </a:r>
          </a:p>
        </p:txBody>
      </p:sp>
    </p:spTree>
    <p:extLst>
      <p:ext uri="{BB962C8B-B14F-4D97-AF65-F5344CB8AC3E}">
        <p14:creationId xmlns:p14="http://schemas.microsoft.com/office/powerpoint/2010/main" val="414469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32F1A-C3B6-7D62-711F-52AF5F633DE0}"/>
              </a:ext>
            </a:extLst>
          </p:cNvPr>
          <p:cNvSpPr>
            <a:spLocks noGrp="1"/>
          </p:cNvSpPr>
          <p:nvPr>
            <p:ph type="title"/>
          </p:nvPr>
        </p:nvSpPr>
        <p:spPr/>
        <p:txBody>
          <a:bodyPr/>
          <a:lstStyle/>
          <a:p>
            <a:r>
              <a:rPr lang="en-US" dirty="0"/>
              <a:t>The Power System Network Under Consideration</a:t>
            </a:r>
          </a:p>
        </p:txBody>
      </p:sp>
      <p:pic>
        <p:nvPicPr>
          <p:cNvPr id="4" name="Picture 3">
            <a:extLst>
              <a:ext uri="{FF2B5EF4-FFF2-40B4-BE49-F238E27FC236}">
                <a16:creationId xmlns:a16="http://schemas.microsoft.com/office/drawing/2014/main" id="{F57B9D89-B775-07BB-7E2B-E92A75A9919C}"/>
              </a:ext>
            </a:extLst>
          </p:cNvPr>
          <p:cNvPicPr>
            <a:picLocks noChangeAspect="1"/>
          </p:cNvPicPr>
          <p:nvPr/>
        </p:nvPicPr>
        <p:blipFill>
          <a:blip r:embed="rId3"/>
          <a:srcRect b="11025"/>
          <a:stretch/>
        </p:blipFill>
        <p:spPr>
          <a:xfrm>
            <a:off x="5153809" y="1130440"/>
            <a:ext cx="7038191" cy="4982140"/>
          </a:xfrm>
          <a:prstGeom prst="rect">
            <a:avLst/>
          </a:prstGeom>
        </p:spPr>
      </p:pic>
      <p:sp>
        <p:nvSpPr>
          <p:cNvPr id="5" name="TextBox 4">
            <a:extLst>
              <a:ext uri="{FF2B5EF4-FFF2-40B4-BE49-F238E27FC236}">
                <a16:creationId xmlns:a16="http://schemas.microsoft.com/office/drawing/2014/main" id="{EE45729A-8696-BBDF-C24A-39AA3C03A328}"/>
              </a:ext>
            </a:extLst>
          </p:cNvPr>
          <p:cNvSpPr txBox="1"/>
          <p:nvPr/>
        </p:nvSpPr>
        <p:spPr>
          <a:xfrm>
            <a:off x="263881" y="1154500"/>
            <a:ext cx="5659399" cy="2308324"/>
          </a:xfrm>
          <a:prstGeom prst="rect">
            <a:avLst/>
          </a:prstGeom>
          <a:noFill/>
        </p:spPr>
        <p:txBody>
          <a:bodyPr wrap="square">
            <a:spAutoFit/>
          </a:bodyPr>
          <a:lstStyle/>
          <a:p>
            <a:pPr algn="just"/>
            <a:r>
              <a:rPr lang="en-US" dirty="0"/>
              <a:t>Two Generators with Transformers [5]</a:t>
            </a:r>
          </a:p>
          <a:p>
            <a:pPr marL="285750" indent="-285750" algn="just">
              <a:buFont typeface="Arial" panose="020B0604020202020204" pitchFamily="34" charset="0"/>
              <a:buChar char="•"/>
            </a:pPr>
            <a:r>
              <a:rPr lang="en-US" dirty="0"/>
              <a:t>2 Lines </a:t>
            </a:r>
          </a:p>
          <a:p>
            <a:pPr marL="285750" indent="-285750" algn="just">
              <a:buFont typeface="Arial" panose="020B0604020202020204" pitchFamily="34" charset="0"/>
              <a:buChar char="•"/>
            </a:pPr>
            <a:r>
              <a:rPr lang="en-US" dirty="0"/>
              <a:t>4 Circuit breakers (CB1-CB4)</a:t>
            </a:r>
          </a:p>
          <a:p>
            <a:pPr marL="285750" indent="-285750" algn="just">
              <a:buFont typeface="Arial" panose="020B0604020202020204" pitchFamily="34" charset="0"/>
              <a:buChar char="•"/>
            </a:pPr>
            <a:r>
              <a:rPr lang="en-US" dirty="0"/>
              <a:t>4 Intelligent Electronic Devices (IEDs) </a:t>
            </a:r>
          </a:p>
          <a:p>
            <a:pPr marL="285750" indent="-285750" algn="just">
              <a:buFont typeface="Arial" panose="020B0604020202020204" pitchFamily="34" charset="0"/>
              <a:buChar char="•"/>
            </a:pPr>
            <a:r>
              <a:rPr lang="en-US" dirty="0"/>
              <a:t>(R1-R4) , we considered one IED for one Circuit Breaker, i.e. R1 for CB1, R2 for CB2, R3 for CB3 and R4 for CB4</a:t>
            </a:r>
          </a:p>
          <a:p>
            <a:pPr marL="285750" indent="-285750" algn="just">
              <a:buFont typeface="Arial" panose="020B0604020202020204" pitchFamily="34" charset="0"/>
              <a:buChar char="•"/>
            </a:pPr>
            <a:r>
              <a:rPr lang="en-US" dirty="0"/>
              <a:t>Router </a:t>
            </a:r>
          </a:p>
          <a:p>
            <a:pPr marL="285750" indent="-285750" algn="just">
              <a:buFont typeface="Arial" panose="020B0604020202020204" pitchFamily="34" charset="0"/>
              <a:buChar char="•"/>
            </a:pPr>
            <a:r>
              <a:rPr lang="en-US" dirty="0"/>
              <a:t>Control  Room (Control Center)</a:t>
            </a:r>
          </a:p>
        </p:txBody>
      </p:sp>
      <p:sp>
        <p:nvSpPr>
          <p:cNvPr id="3" name="TextBox 2">
            <a:extLst>
              <a:ext uri="{FF2B5EF4-FFF2-40B4-BE49-F238E27FC236}">
                <a16:creationId xmlns:a16="http://schemas.microsoft.com/office/drawing/2014/main" id="{20495E28-965E-4C10-5AB6-F7F91D30F040}"/>
              </a:ext>
            </a:extLst>
          </p:cNvPr>
          <p:cNvSpPr txBox="1"/>
          <p:nvPr/>
        </p:nvSpPr>
        <p:spPr>
          <a:xfrm>
            <a:off x="263881" y="4124573"/>
            <a:ext cx="6025159" cy="2031325"/>
          </a:xfrm>
          <a:prstGeom prst="rect">
            <a:avLst/>
          </a:prstGeom>
          <a:noFill/>
        </p:spPr>
        <p:txBody>
          <a:bodyPr wrap="square">
            <a:spAutoFit/>
          </a:bodyPr>
          <a:lstStyle/>
          <a:p>
            <a:r>
              <a:rPr lang="en-US" dirty="0"/>
              <a:t>To analyze this system, three different events have been considered : [5]</a:t>
            </a:r>
          </a:p>
          <a:p>
            <a:pPr marL="285750" indent="-285750">
              <a:buFont typeface="Arial" panose="020B0604020202020204" pitchFamily="34" charset="0"/>
              <a:buChar char="•"/>
            </a:pPr>
            <a:r>
              <a:rPr lang="en-US" dirty="0"/>
              <a:t>No event (Normal condition of a system) </a:t>
            </a:r>
          </a:p>
          <a:p>
            <a:pPr marL="285750" indent="-285750">
              <a:buFont typeface="Arial" panose="020B0604020202020204" pitchFamily="34" charset="0"/>
              <a:buChar char="•"/>
            </a:pPr>
            <a:r>
              <a:rPr lang="en-US" dirty="0"/>
              <a:t>Natural events (System Predefined Faults) </a:t>
            </a:r>
          </a:p>
          <a:p>
            <a:pPr marL="285750" indent="-285750">
              <a:buFont typeface="Arial" panose="020B0604020202020204" pitchFamily="34" charset="0"/>
              <a:buChar char="•"/>
            </a:pPr>
            <a:r>
              <a:rPr lang="en-US" dirty="0"/>
              <a:t>Attack events: Data Injection (DI), Remote Trip ping Command Injection (RTCI), and Relay Setting Change(RSC)</a:t>
            </a:r>
          </a:p>
          <a:p>
            <a:r>
              <a:rPr lang="en-US" dirty="0"/>
              <a:t> </a:t>
            </a:r>
          </a:p>
        </p:txBody>
      </p:sp>
      <p:sp>
        <p:nvSpPr>
          <p:cNvPr id="6" name="TextBox 5"/>
          <p:cNvSpPr txBox="1"/>
          <p:nvPr/>
        </p:nvSpPr>
        <p:spPr>
          <a:xfrm>
            <a:off x="6816437" y="6002009"/>
            <a:ext cx="3952172" cy="307777"/>
          </a:xfrm>
          <a:prstGeom prst="rect">
            <a:avLst/>
          </a:prstGeom>
          <a:noFill/>
        </p:spPr>
        <p:txBody>
          <a:bodyPr wrap="none" rtlCol="0">
            <a:spAutoFit/>
          </a:bodyPr>
          <a:lstStyle/>
          <a:p>
            <a:r>
              <a:rPr lang="en-US" sz="1400" dirty="0"/>
              <a:t>Fig 1. Power System Network Under Consideration</a:t>
            </a:r>
          </a:p>
        </p:txBody>
      </p:sp>
    </p:spTree>
    <p:extLst>
      <p:ext uri="{BB962C8B-B14F-4D97-AF65-F5344CB8AC3E}">
        <p14:creationId xmlns:p14="http://schemas.microsoft.com/office/powerpoint/2010/main" val="4248228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C5E01-2047-A730-B034-31AF62335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99603-033E-1AE8-D962-E10FD5CB22E4}"/>
              </a:ext>
            </a:extLst>
          </p:cNvPr>
          <p:cNvSpPr>
            <a:spLocks noGrp="1"/>
          </p:cNvSpPr>
          <p:nvPr>
            <p:ph type="title"/>
          </p:nvPr>
        </p:nvSpPr>
        <p:spPr/>
        <p:txBody>
          <a:bodyPr/>
          <a:lstStyle/>
          <a:p>
            <a:r>
              <a:rPr lang="en-US" dirty="0"/>
              <a:t>Condition of Natural Event, No event and Attack:</a:t>
            </a:r>
          </a:p>
        </p:txBody>
      </p:sp>
      <p:pic>
        <p:nvPicPr>
          <p:cNvPr id="3" name="Picture 2">
            <a:extLst>
              <a:ext uri="{FF2B5EF4-FFF2-40B4-BE49-F238E27FC236}">
                <a16:creationId xmlns:a16="http://schemas.microsoft.com/office/drawing/2014/main" id="{6EEBADE2-50CE-E806-6BE4-5C37F57AF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688" y="1158240"/>
            <a:ext cx="6658606" cy="5110480"/>
          </a:xfrm>
          <a:prstGeom prst="rect">
            <a:avLst/>
          </a:prstGeom>
        </p:spPr>
      </p:pic>
      <p:sp>
        <p:nvSpPr>
          <p:cNvPr id="6" name="TextBox 5">
            <a:extLst>
              <a:ext uri="{FF2B5EF4-FFF2-40B4-BE49-F238E27FC236}">
                <a16:creationId xmlns:a16="http://schemas.microsoft.com/office/drawing/2014/main" id="{AC72DFBD-15A9-4C6E-5A0E-59C044BB1E89}"/>
              </a:ext>
            </a:extLst>
          </p:cNvPr>
          <p:cNvSpPr txBox="1"/>
          <p:nvPr/>
        </p:nvSpPr>
        <p:spPr>
          <a:xfrm>
            <a:off x="88373" y="1231894"/>
            <a:ext cx="5187315" cy="4770537"/>
          </a:xfrm>
          <a:prstGeom prst="rect">
            <a:avLst/>
          </a:prstGeom>
          <a:noFill/>
        </p:spPr>
        <p:txBody>
          <a:bodyPr wrap="square">
            <a:spAutoFit/>
          </a:bodyPr>
          <a:lstStyle/>
          <a:p>
            <a:pPr algn="just"/>
            <a:r>
              <a:rPr lang="en-US" sz="1600" b="1" dirty="0"/>
              <a:t>Types of Scenarios: </a:t>
            </a:r>
            <a:r>
              <a:rPr lang="en-US" sz="1600" dirty="0"/>
              <a:t>[4]</a:t>
            </a:r>
          </a:p>
          <a:p>
            <a:pPr marL="342900" indent="-342900" algn="just">
              <a:buAutoNum type="arabicPeriod"/>
            </a:pPr>
            <a:r>
              <a:rPr lang="en-US" sz="1600" dirty="0"/>
              <a:t>Short-circuit fault – this is a short in a power line and can occur in various locations along the line, the location is indicated by the percentage range. </a:t>
            </a:r>
          </a:p>
          <a:p>
            <a:pPr marL="342900" indent="-342900" algn="just">
              <a:buAutoNum type="arabicPeriod"/>
            </a:pPr>
            <a:r>
              <a:rPr lang="en-US" sz="1600" dirty="0"/>
              <a:t>Line maintenance –one or more relays are disabled on a specific line to do maintenance for that line. </a:t>
            </a:r>
          </a:p>
          <a:p>
            <a:pPr marL="342900" indent="-342900" algn="just">
              <a:buAutoNum type="arabicPeriod"/>
            </a:pPr>
            <a:r>
              <a:rPr lang="en-US" sz="1600" dirty="0"/>
              <a:t>Remote tripping command injection (Attack) – this is an attack that sends a command to a relay which causes a breaker to open. It can only be done once an attacker has penetrated outside defenses. </a:t>
            </a:r>
          </a:p>
          <a:p>
            <a:pPr marL="342900" indent="-342900" algn="just">
              <a:buAutoNum type="arabicPeriod"/>
            </a:pPr>
            <a:r>
              <a:rPr lang="en-US" sz="1600" dirty="0"/>
              <a:t>Relay setting change (Attack) – relays are configured with a distance protection scheme and the attacker changes the setting to disable the relay function such that relay will not trip for a valid fault or a valid command. </a:t>
            </a:r>
          </a:p>
          <a:p>
            <a:pPr marL="342900" indent="-342900" algn="just">
              <a:buAutoNum type="arabicPeriod"/>
            </a:pPr>
            <a:r>
              <a:rPr lang="en-US" sz="1600" dirty="0"/>
              <a:t>Data Injection (Attack) – here we imitate a valid fault by changing values to parameters such as current, voltage, sequence components etc. This attack aims to blind the operator and causes a black out. </a:t>
            </a:r>
          </a:p>
        </p:txBody>
      </p:sp>
      <p:sp>
        <p:nvSpPr>
          <p:cNvPr id="5" name="TextBox 4"/>
          <p:cNvSpPr txBox="1"/>
          <p:nvPr/>
        </p:nvSpPr>
        <p:spPr>
          <a:xfrm>
            <a:off x="6705601" y="6186737"/>
            <a:ext cx="3811300" cy="307777"/>
          </a:xfrm>
          <a:prstGeom prst="rect">
            <a:avLst/>
          </a:prstGeom>
          <a:noFill/>
        </p:spPr>
        <p:txBody>
          <a:bodyPr wrap="none" rtlCol="0">
            <a:spAutoFit/>
          </a:bodyPr>
          <a:lstStyle/>
          <a:p>
            <a:r>
              <a:rPr lang="en-US" sz="1400" dirty="0"/>
              <a:t>Fig 2. Type of Scenarios in Power System Dataset</a:t>
            </a:r>
          </a:p>
        </p:txBody>
      </p:sp>
    </p:spTree>
    <p:extLst>
      <p:ext uri="{BB962C8B-B14F-4D97-AF65-F5344CB8AC3E}">
        <p14:creationId xmlns:p14="http://schemas.microsoft.com/office/powerpoint/2010/main" val="368069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2B2FC-4074-78D1-5864-389D618B5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188CC-51DF-58F7-A33B-471886D21F3D}"/>
              </a:ext>
            </a:extLst>
          </p:cNvPr>
          <p:cNvSpPr>
            <a:spLocks noGrp="1"/>
          </p:cNvSpPr>
          <p:nvPr>
            <p:ph type="title"/>
          </p:nvPr>
        </p:nvSpPr>
        <p:spPr/>
        <p:txBody>
          <a:bodyPr/>
          <a:lstStyle/>
          <a:p>
            <a:r>
              <a:rPr lang="en-US" dirty="0"/>
              <a:t>Traditional ML Classification Method Flow Diagram </a:t>
            </a:r>
            <a:endParaRPr lang="en-US" sz="1800" b="0" dirty="0"/>
          </a:p>
        </p:txBody>
      </p:sp>
      <p:pic>
        <p:nvPicPr>
          <p:cNvPr id="5" name="Picture 4">
            <a:extLst>
              <a:ext uri="{FF2B5EF4-FFF2-40B4-BE49-F238E27FC236}">
                <a16:creationId xmlns:a16="http://schemas.microsoft.com/office/drawing/2014/main" id="{4F14085C-7820-08B3-B533-62D6E9CEE30B}"/>
              </a:ext>
            </a:extLst>
          </p:cNvPr>
          <p:cNvPicPr>
            <a:picLocks noChangeAspect="1"/>
          </p:cNvPicPr>
          <p:nvPr/>
        </p:nvPicPr>
        <p:blipFill rotWithShape="1">
          <a:blip r:embed="rId2"/>
          <a:srcRect b="9591"/>
          <a:stretch/>
        </p:blipFill>
        <p:spPr>
          <a:xfrm>
            <a:off x="3520440" y="1095563"/>
            <a:ext cx="5151120" cy="4806474"/>
          </a:xfrm>
          <a:prstGeom prst="rect">
            <a:avLst/>
          </a:prstGeom>
        </p:spPr>
      </p:pic>
      <p:sp>
        <p:nvSpPr>
          <p:cNvPr id="4" name="TextBox 3"/>
          <p:cNvSpPr txBox="1"/>
          <p:nvPr/>
        </p:nvSpPr>
        <p:spPr>
          <a:xfrm>
            <a:off x="4027055" y="5932245"/>
            <a:ext cx="4596899" cy="307777"/>
          </a:xfrm>
          <a:prstGeom prst="rect">
            <a:avLst/>
          </a:prstGeom>
          <a:noFill/>
        </p:spPr>
        <p:txBody>
          <a:bodyPr wrap="none" rtlCol="0">
            <a:spAutoFit/>
          </a:bodyPr>
          <a:lstStyle/>
          <a:p>
            <a:r>
              <a:rPr lang="en-US" sz="1400" dirty="0"/>
              <a:t>Fig 3. Traditional ML Classification Method Flow Diagram [3] </a:t>
            </a:r>
          </a:p>
        </p:txBody>
      </p:sp>
    </p:spTree>
    <p:extLst>
      <p:ext uri="{BB962C8B-B14F-4D97-AF65-F5344CB8AC3E}">
        <p14:creationId xmlns:p14="http://schemas.microsoft.com/office/powerpoint/2010/main" val="257174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EB207-858D-B544-8175-51142127ACB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6607DDC-D84C-2F9E-02D5-38D3B9E15BC4}"/>
              </a:ext>
            </a:extLst>
          </p:cNvPr>
          <p:cNvSpPr txBox="1">
            <a:spLocks/>
          </p:cNvSpPr>
          <p:nvPr/>
        </p:nvSpPr>
        <p:spPr bwMode="auto">
          <a:xfrm>
            <a:off x="290806" y="208747"/>
            <a:ext cx="10030888" cy="55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0" dirty="0">
                <a:latin typeface="Arial" panose="020B0604020202020204" pitchFamily="34" charset="0"/>
                <a:cs typeface="Arial" panose="020B0604020202020204" pitchFamily="34" charset="0"/>
              </a:rPr>
              <a:t>BPSO Algorithm Numerical Computation: </a:t>
            </a:r>
            <a:r>
              <a:rPr lang="en-US" sz="1800" b="0" dirty="0">
                <a:latin typeface="Arial" panose="020B0604020202020204" pitchFamily="34" charset="0"/>
                <a:cs typeface="Arial" panose="020B0604020202020204" pitchFamily="34" charset="0"/>
              </a:rPr>
              <a:t>[4]</a:t>
            </a:r>
            <a:endParaRPr lang="en-US" sz="1800" b="0" dirty="0"/>
          </a:p>
        </p:txBody>
      </p:sp>
      <p:pic>
        <p:nvPicPr>
          <p:cNvPr id="3" name="Picture 2">
            <a:extLst>
              <a:ext uri="{FF2B5EF4-FFF2-40B4-BE49-F238E27FC236}">
                <a16:creationId xmlns:a16="http://schemas.microsoft.com/office/drawing/2014/main" id="{4224BDB8-2971-F0BF-57E4-40E8A2793D4A}"/>
              </a:ext>
            </a:extLst>
          </p:cNvPr>
          <p:cNvPicPr>
            <a:picLocks noChangeAspect="1"/>
          </p:cNvPicPr>
          <p:nvPr/>
        </p:nvPicPr>
        <p:blipFill rotWithShape="1">
          <a:blip r:embed="rId2"/>
          <a:srcRect b="11627"/>
          <a:stretch/>
        </p:blipFill>
        <p:spPr>
          <a:xfrm>
            <a:off x="510326" y="3041276"/>
            <a:ext cx="4271281" cy="2768398"/>
          </a:xfrm>
          <a:prstGeom prst="rect">
            <a:avLst/>
          </a:prstGeom>
        </p:spPr>
      </p:pic>
      <p:pic>
        <p:nvPicPr>
          <p:cNvPr id="6" name="Picture 5">
            <a:extLst>
              <a:ext uri="{FF2B5EF4-FFF2-40B4-BE49-F238E27FC236}">
                <a16:creationId xmlns:a16="http://schemas.microsoft.com/office/drawing/2014/main" id="{4C116373-88C7-72F2-8866-D757FB531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213" y="1445284"/>
            <a:ext cx="4904954" cy="3602076"/>
          </a:xfrm>
          <a:prstGeom prst="rect">
            <a:avLst/>
          </a:prstGeom>
        </p:spPr>
      </p:pic>
      <p:pic>
        <p:nvPicPr>
          <p:cNvPr id="8" name="Picture 7">
            <a:extLst>
              <a:ext uri="{FF2B5EF4-FFF2-40B4-BE49-F238E27FC236}">
                <a16:creationId xmlns:a16="http://schemas.microsoft.com/office/drawing/2014/main" id="{0131B270-9E66-EB14-1AEF-848E6CB06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26" y="1139128"/>
            <a:ext cx="5092065" cy="1705146"/>
          </a:xfrm>
          <a:prstGeom prst="rect">
            <a:avLst/>
          </a:prstGeom>
        </p:spPr>
      </p:pic>
      <p:sp>
        <p:nvSpPr>
          <p:cNvPr id="7" name="TextBox 6"/>
          <p:cNvSpPr txBox="1"/>
          <p:nvPr/>
        </p:nvSpPr>
        <p:spPr>
          <a:xfrm>
            <a:off x="6917685" y="5520719"/>
            <a:ext cx="3404009" cy="276999"/>
          </a:xfrm>
          <a:prstGeom prst="rect">
            <a:avLst/>
          </a:prstGeom>
          <a:noFill/>
        </p:spPr>
        <p:txBody>
          <a:bodyPr wrap="none" rtlCol="0">
            <a:spAutoFit/>
          </a:bodyPr>
          <a:lstStyle/>
          <a:p>
            <a:r>
              <a:rPr lang="en-US" sz="1200" dirty="0"/>
              <a:t>Fig 5. Binary Particle Swarm Optimization Equations</a:t>
            </a:r>
          </a:p>
        </p:txBody>
      </p:sp>
      <p:sp>
        <p:nvSpPr>
          <p:cNvPr id="9" name="TextBox 8"/>
          <p:cNvSpPr txBox="1"/>
          <p:nvPr/>
        </p:nvSpPr>
        <p:spPr>
          <a:xfrm>
            <a:off x="1053510" y="5852787"/>
            <a:ext cx="2753639" cy="276999"/>
          </a:xfrm>
          <a:prstGeom prst="rect">
            <a:avLst/>
          </a:prstGeom>
          <a:noFill/>
        </p:spPr>
        <p:txBody>
          <a:bodyPr wrap="none" rtlCol="0">
            <a:spAutoFit/>
          </a:bodyPr>
          <a:lstStyle/>
          <a:p>
            <a:r>
              <a:rPr lang="en-US" sz="1200" dirty="0"/>
              <a:t>Fig 4. Binary Particle Swarm Optimization</a:t>
            </a:r>
          </a:p>
        </p:txBody>
      </p:sp>
    </p:spTree>
    <p:extLst>
      <p:ext uri="{BB962C8B-B14F-4D97-AF65-F5344CB8AC3E}">
        <p14:creationId xmlns:p14="http://schemas.microsoft.com/office/powerpoint/2010/main" val="1644401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49ECD-2BA1-06DB-C57E-9F9EA90DA3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D48AF-8726-F718-DB15-A4248ECF1A3B}"/>
              </a:ext>
            </a:extLst>
          </p:cNvPr>
          <p:cNvSpPr>
            <a:spLocks noGrp="1"/>
          </p:cNvSpPr>
          <p:nvPr>
            <p:ph type="title"/>
          </p:nvPr>
        </p:nvSpPr>
        <p:spPr>
          <a:xfrm>
            <a:off x="240872" y="202991"/>
            <a:ext cx="10030888" cy="554587"/>
          </a:xfrm>
        </p:spPr>
        <p:txBody>
          <a:bodyPr/>
          <a:lstStyle/>
          <a:p>
            <a:r>
              <a:rPr lang="en-US" b="0" i="0" dirty="0">
                <a:effectLst/>
                <a:latin typeface="Arial" panose="020B0604020202020204" pitchFamily="34" charset="0"/>
                <a:cs typeface="Arial" panose="020B0604020202020204" pitchFamily="34" charset="0"/>
              </a:rPr>
              <a:t>Proposed Machine Learning Framework</a:t>
            </a:r>
            <a:endParaRPr lang="en-US" dirty="0"/>
          </a:p>
        </p:txBody>
      </p:sp>
      <p:pic>
        <p:nvPicPr>
          <p:cNvPr id="4" name="Picture 3">
            <a:extLst>
              <a:ext uri="{FF2B5EF4-FFF2-40B4-BE49-F238E27FC236}">
                <a16:creationId xmlns:a16="http://schemas.microsoft.com/office/drawing/2014/main" id="{593D0EEB-9D5D-4490-F8B8-3C2429366DF6}"/>
              </a:ext>
            </a:extLst>
          </p:cNvPr>
          <p:cNvPicPr>
            <a:picLocks noChangeAspect="1"/>
          </p:cNvPicPr>
          <p:nvPr/>
        </p:nvPicPr>
        <p:blipFill>
          <a:blip r:embed="rId2"/>
          <a:srcRect l="5728" t="3295" r="8507" b="11977"/>
          <a:stretch/>
        </p:blipFill>
        <p:spPr>
          <a:xfrm>
            <a:off x="1043487" y="1130728"/>
            <a:ext cx="10280295" cy="5091808"/>
          </a:xfrm>
          <a:prstGeom prst="rect">
            <a:avLst/>
          </a:prstGeom>
        </p:spPr>
      </p:pic>
      <p:sp>
        <p:nvSpPr>
          <p:cNvPr id="5" name="TextBox 4"/>
          <p:cNvSpPr txBox="1"/>
          <p:nvPr/>
        </p:nvSpPr>
        <p:spPr>
          <a:xfrm>
            <a:off x="4427929" y="6222536"/>
            <a:ext cx="3511410" cy="307777"/>
          </a:xfrm>
          <a:prstGeom prst="rect">
            <a:avLst/>
          </a:prstGeom>
          <a:noFill/>
        </p:spPr>
        <p:txBody>
          <a:bodyPr wrap="none" rtlCol="0">
            <a:spAutoFit/>
          </a:bodyPr>
          <a:lstStyle/>
          <a:p>
            <a:r>
              <a:rPr lang="en-US" sz="1400" dirty="0"/>
              <a:t>Fig 6. Proposed Machine Learning Framework</a:t>
            </a:r>
          </a:p>
        </p:txBody>
      </p:sp>
    </p:spTree>
    <p:extLst>
      <p:ext uri="{BB962C8B-B14F-4D97-AF65-F5344CB8AC3E}">
        <p14:creationId xmlns:p14="http://schemas.microsoft.com/office/powerpoint/2010/main" val="1322767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D51C2-5403-DCC8-015B-1802E89B2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2E59B-D35A-E89D-0E6B-CA8D76E48A49}"/>
              </a:ext>
            </a:extLst>
          </p:cNvPr>
          <p:cNvSpPr>
            <a:spLocks noGrp="1"/>
          </p:cNvSpPr>
          <p:nvPr>
            <p:ph type="title"/>
          </p:nvPr>
        </p:nvSpPr>
        <p:spPr>
          <a:xfrm>
            <a:off x="267755" y="197552"/>
            <a:ext cx="11656489" cy="554587"/>
          </a:xfrm>
        </p:spPr>
        <p:txBody>
          <a:bodyPr/>
          <a:lstStyle/>
          <a:p>
            <a:r>
              <a:rPr lang="en-US" sz="2800" i="0" dirty="0">
                <a:effectLst/>
                <a:latin typeface="Arial" panose="020B0604020202020204" pitchFamily="34" charset="0"/>
                <a:cs typeface="Arial" panose="020B0604020202020204" pitchFamily="34" charset="0"/>
              </a:rPr>
              <a:t> Results </a:t>
            </a:r>
            <a:endParaRPr lang="en-US" sz="2800" dirty="0"/>
          </a:p>
        </p:txBody>
      </p:sp>
      <p:pic>
        <p:nvPicPr>
          <p:cNvPr id="5" name="Picture 4">
            <a:extLst>
              <a:ext uri="{FF2B5EF4-FFF2-40B4-BE49-F238E27FC236}">
                <a16:creationId xmlns:a16="http://schemas.microsoft.com/office/drawing/2014/main" id="{C15C5E74-7314-3278-D797-E55F59B1CD5C}"/>
              </a:ext>
            </a:extLst>
          </p:cNvPr>
          <p:cNvPicPr>
            <a:picLocks noChangeAspect="1"/>
          </p:cNvPicPr>
          <p:nvPr/>
        </p:nvPicPr>
        <p:blipFill>
          <a:blip r:embed="rId2"/>
          <a:stretch>
            <a:fillRect/>
          </a:stretch>
        </p:blipFill>
        <p:spPr>
          <a:xfrm>
            <a:off x="1200676" y="1090350"/>
            <a:ext cx="9790645" cy="5273122"/>
          </a:xfrm>
          <a:prstGeom prst="rect">
            <a:avLst/>
          </a:prstGeom>
        </p:spPr>
      </p:pic>
    </p:spTree>
    <p:extLst>
      <p:ext uri="{BB962C8B-B14F-4D97-AF65-F5344CB8AC3E}">
        <p14:creationId xmlns:p14="http://schemas.microsoft.com/office/powerpoint/2010/main" val="3079687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15D79-7156-6B34-CC82-6335DAB9CB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B876E-83C5-E186-4A86-4694F34BE23E}"/>
              </a:ext>
            </a:extLst>
          </p:cNvPr>
          <p:cNvSpPr>
            <a:spLocks noGrp="1"/>
          </p:cNvSpPr>
          <p:nvPr>
            <p:ph type="title"/>
          </p:nvPr>
        </p:nvSpPr>
        <p:spPr/>
        <p:txBody>
          <a:bodyPr/>
          <a:lstStyle/>
          <a:p>
            <a:r>
              <a:rPr lang="en-US" dirty="0"/>
              <a:t>Training Confusion Matrix Achieved for the SVM</a:t>
            </a:r>
          </a:p>
        </p:txBody>
      </p:sp>
      <p:pic>
        <p:nvPicPr>
          <p:cNvPr id="13" name="Picture 12">
            <a:extLst>
              <a:ext uri="{FF2B5EF4-FFF2-40B4-BE49-F238E27FC236}">
                <a16:creationId xmlns:a16="http://schemas.microsoft.com/office/drawing/2014/main" id="{2C83E528-61F8-D9DC-A9BB-B209DB7EF3C7}"/>
              </a:ext>
            </a:extLst>
          </p:cNvPr>
          <p:cNvPicPr>
            <a:picLocks noChangeAspect="1"/>
          </p:cNvPicPr>
          <p:nvPr/>
        </p:nvPicPr>
        <p:blipFill rotWithShape="1">
          <a:blip r:embed="rId2">
            <a:extLst>
              <a:ext uri="{28A0092B-C50C-407E-A947-70E740481C1C}">
                <a14:useLocalDpi xmlns:a14="http://schemas.microsoft.com/office/drawing/2010/main" val="0"/>
              </a:ext>
            </a:extLst>
          </a:blip>
          <a:srcRect l="-158" t="8396" r="158" b="7074"/>
          <a:stretch/>
        </p:blipFill>
        <p:spPr>
          <a:xfrm>
            <a:off x="2615142" y="1699490"/>
            <a:ext cx="5486400" cy="3878087"/>
          </a:xfrm>
          <a:prstGeom prst="rect">
            <a:avLst/>
          </a:prstGeom>
        </p:spPr>
      </p:pic>
      <p:sp>
        <p:nvSpPr>
          <p:cNvPr id="4" name="TextBox 3"/>
          <p:cNvSpPr txBox="1"/>
          <p:nvPr/>
        </p:nvSpPr>
        <p:spPr>
          <a:xfrm>
            <a:off x="3928644" y="6242154"/>
            <a:ext cx="3200813" cy="307777"/>
          </a:xfrm>
          <a:prstGeom prst="rect">
            <a:avLst/>
          </a:prstGeom>
          <a:noFill/>
        </p:spPr>
        <p:txBody>
          <a:bodyPr wrap="none" rtlCol="0">
            <a:spAutoFit/>
          </a:bodyPr>
          <a:lstStyle/>
          <a:p>
            <a:r>
              <a:rPr lang="en-US" sz="1400" dirty="0"/>
              <a:t>Fig 7. Confusion Matrix Achieved for SVM</a:t>
            </a:r>
          </a:p>
        </p:txBody>
      </p:sp>
    </p:spTree>
    <p:extLst>
      <p:ext uri="{BB962C8B-B14F-4D97-AF65-F5344CB8AC3E}">
        <p14:creationId xmlns:p14="http://schemas.microsoft.com/office/powerpoint/2010/main" val="1514872412"/>
      </p:ext>
    </p:extLst>
  </p:cSld>
  <p:clrMapOvr>
    <a:masterClrMapping/>
  </p:clrMapOvr>
</p:sld>
</file>

<file path=ppt/theme/theme1.xml><?xml version="1.0" encoding="utf-8"?>
<a:theme xmlns:a="http://schemas.openxmlformats.org/drawingml/2006/main" name="IITR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ITR_Theme" id="{BE885D18-3D66-4B67-811B-73292C18DC3A}" vid="{8084C03F-E8B4-4C8F-9C51-E65B624392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IITR_Theme</Template>
  <TotalTime>2115</TotalTime>
  <Words>1308</Words>
  <Application>Microsoft Macintosh PowerPoint</Application>
  <PresentationFormat>Widescreen</PresentationFormat>
  <Paragraphs>97</Paragraphs>
  <Slides>19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Franklin Gothic Demi</vt:lpstr>
      <vt:lpstr>IITR_Theme</vt:lpstr>
      <vt:lpstr>PowerPoint Presentation</vt:lpstr>
      <vt:lpstr>Introduction of the Proposed Model</vt:lpstr>
      <vt:lpstr>The Power System Network Under Consideration</vt:lpstr>
      <vt:lpstr>Condition of Natural Event, No event and Attack:</vt:lpstr>
      <vt:lpstr>Traditional ML Classification Method Flow Diagram </vt:lpstr>
      <vt:lpstr>PowerPoint Presentation</vt:lpstr>
      <vt:lpstr>Proposed Machine Learning Framework</vt:lpstr>
      <vt:lpstr> Results </vt:lpstr>
      <vt:lpstr>Training Confusion Matrix Achieved for the SVM</vt:lpstr>
      <vt:lpstr>Training Confusion Matrix Achieved for the Decision Tree Algorithm</vt:lpstr>
      <vt:lpstr>Training Confusion Matrix Achieved for the KNN Algorithm</vt:lpstr>
      <vt:lpstr>Training Confusion Matrix Achieved for the Gradient Boosting Algorithm</vt:lpstr>
      <vt:lpstr>Training Confusion Matrix Achieved for the Random Forest Algorithm</vt:lpstr>
      <vt:lpstr>Proposed Method Testing results: Confusion Matrix </vt:lpstr>
      <vt:lpstr>Conclusion</vt:lpstr>
      <vt:lpstr>Conference paper: </vt:lpstr>
      <vt:lpstr>Targeted Conference </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Hemkant Nehete</dc:creator>
  <cp:lastModifiedBy>Nikhil B Sardar</cp:lastModifiedBy>
  <cp:revision>65</cp:revision>
  <dcterms:created xsi:type="dcterms:W3CDTF">2024-03-01T07:38:43Z</dcterms:created>
  <dcterms:modified xsi:type="dcterms:W3CDTF">2025-04-17T10:32:54Z</dcterms:modified>
</cp:coreProperties>
</file>